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19" r:id="rId3"/>
    <p:sldId id="311" r:id="rId4"/>
    <p:sldId id="320" r:id="rId5"/>
    <p:sldId id="321" r:id="rId6"/>
    <p:sldId id="312" r:id="rId7"/>
    <p:sldId id="314" r:id="rId8"/>
    <p:sldId id="315" r:id="rId9"/>
    <p:sldId id="316" r:id="rId10"/>
    <p:sldId id="317" r:id="rId11"/>
    <p:sldId id="318" r:id="rId12"/>
    <p:sldId id="309" r:id="rId13"/>
    <p:sldId id="310" r:id="rId14"/>
    <p:sldId id="263" r:id="rId15"/>
    <p:sldId id="302" r:id="rId16"/>
    <p:sldId id="299" r:id="rId17"/>
    <p:sldId id="300" r:id="rId18"/>
    <p:sldId id="301" r:id="rId19"/>
    <p:sldId id="293" r:id="rId20"/>
    <p:sldId id="285" r:id="rId21"/>
    <p:sldId id="286" r:id="rId22"/>
    <p:sldId id="287" r:id="rId23"/>
    <p:sldId id="288" r:id="rId24"/>
    <p:sldId id="282" r:id="rId25"/>
    <p:sldId id="283" r:id="rId26"/>
    <p:sldId id="277" r:id="rId27"/>
    <p:sldId id="278" r:id="rId28"/>
    <p:sldId id="270" r:id="rId29"/>
    <p:sldId id="297" r:id="rId30"/>
    <p:sldId id="295" r:id="rId31"/>
    <p:sldId id="296" r:id="rId32"/>
    <p:sldId id="303" r:id="rId33"/>
    <p:sldId id="304" r:id="rId34"/>
    <p:sldId id="305" r:id="rId35"/>
    <p:sldId id="308" r:id="rId36"/>
    <p:sldId id="323" r:id="rId37"/>
    <p:sldId id="324" r:id="rId38"/>
    <p:sldId id="325" r:id="rId39"/>
    <p:sldId id="307" r:id="rId40"/>
    <p:sldId id="298" r:id="rId4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42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D70CB-FD3A-4B8D-8DEA-9DC7BF5D6FEC}" type="datetimeFigureOut">
              <a:rPr kumimoji="1" lang="ja-JP" altLang="en-US" smtClean="0"/>
              <a:pPr/>
              <a:t>2016/7/30</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35784A-BF40-4FDA-8F4B-C6EB3A802AC9}" type="slidenum">
              <a:rPr kumimoji="1" lang="ja-JP" altLang="en-US" smtClean="0"/>
              <a:pPr/>
              <a:t>‹#›</a:t>
            </a:fld>
            <a:endParaRPr kumimoji="1" lang="ja-JP" altLang="en-US"/>
          </a:p>
        </p:txBody>
      </p:sp>
    </p:spTree>
    <p:extLst>
      <p:ext uri="{BB962C8B-B14F-4D97-AF65-F5344CB8AC3E}">
        <p14:creationId xmlns:p14="http://schemas.microsoft.com/office/powerpoint/2010/main" val="30501493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1</a:t>
            </a:fld>
            <a:endParaRPr kumimoji="1" lang="ja-JP" altLang="en-US"/>
          </a:p>
        </p:txBody>
      </p:sp>
    </p:spTree>
    <p:extLst>
      <p:ext uri="{BB962C8B-B14F-4D97-AF65-F5344CB8AC3E}">
        <p14:creationId xmlns:p14="http://schemas.microsoft.com/office/powerpoint/2010/main" val="137537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24</a:t>
            </a:fld>
            <a:endParaRPr kumimoji="1" lang="ja-JP" altLang="en-US"/>
          </a:p>
        </p:txBody>
      </p:sp>
    </p:spTree>
    <p:extLst>
      <p:ext uri="{BB962C8B-B14F-4D97-AF65-F5344CB8AC3E}">
        <p14:creationId xmlns:p14="http://schemas.microsoft.com/office/powerpoint/2010/main" val="234199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25</a:t>
            </a:fld>
            <a:endParaRPr kumimoji="1" lang="ja-JP" altLang="en-US"/>
          </a:p>
        </p:txBody>
      </p:sp>
    </p:spTree>
    <p:extLst>
      <p:ext uri="{BB962C8B-B14F-4D97-AF65-F5344CB8AC3E}">
        <p14:creationId xmlns:p14="http://schemas.microsoft.com/office/powerpoint/2010/main" val="208972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F5B42B6-588C-476B-B11D-128B20F87DB8}" type="slidenum">
              <a:rPr kumimoji="1" lang="ja-JP" altLang="en-US" smtClean="0"/>
              <a:pPr/>
              <a:t>26</a:t>
            </a:fld>
            <a:endParaRPr kumimoji="1" lang="ja-JP" altLang="en-US"/>
          </a:p>
        </p:txBody>
      </p:sp>
    </p:spTree>
    <p:extLst>
      <p:ext uri="{BB962C8B-B14F-4D97-AF65-F5344CB8AC3E}">
        <p14:creationId xmlns:p14="http://schemas.microsoft.com/office/powerpoint/2010/main" val="114605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2D3468F-7C08-4091-B987-93586C4A7562}" type="slidenum">
              <a:rPr kumimoji="1" lang="ja-JP" altLang="en-US" smtClean="0"/>
              <a:pPr/>
              <a:t>27</a:t>
            </a:fld>
            <a:endParaRPr kumimoji="1" lang="ja-JP" altLang="en-US"/>
          </a:p>
        </p:txBody>
      </p:sp>
    </p:spTree>
    <p:extLst>
      <p:ext uri="{BB962C8B-B14F-4D97-AF65-F5344CB8AC3E}">
        <p14:creationId xmlns:p14="http://schemas.microsoft.com/office/powerpoint/2010/main" val="237739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AC6DC42-9807-4E46-9AAC-9A967BCD0420}" type="slidenum">
              <a:rPr kumimoji="1" lang="ja-JP" altLang="en-US" smtClean="0"/>
              <a:pPr/>
              <a:t>28</a:t>
            </a:fld>
            <a:endParaRPr kumimoji="1" lang="ja-JP" altLang="en-US"/>
          </a:p>
        </p:txBody>
      </p:sp>
    </p:spTree>
    <p:extLst>
      <p:ext uri="{BB962C8B-B14F-4D97-AF65-F5344CB8AC3E}">
        <p14:creationId xmlns:p14="http://schemas.microsoft.com/office/powerpoint/2010/main" val="3588070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29</a:t>
            </a:fld>
            <a:endParaRPr kumimoji="1" lang="ja-JP" altLang="en-US"/>
          </a:p>
        </p:txBody>
      </p:sp>
    </p:spTree>
    <p:extLst>
      <p:ext uri="{BB962C8B-B14F-4D97-AF65-F5344CB8AC3E}">
        <p14:creationId xmlns:p14="http://schemas.microsoft.com/office/powerpoint/2010/main" val="558681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24260" name="スライド番号プレースホルダ 3"/>
          <p:cNvSpPr txBox="1">
            <a:spLocks noGrp="1"/>
          </p:cNvSpPr>
          <p:nvPr/>
        </p:nvSpPr>
        <p:spPr bwMode="auto">
          <a:xfrm>
            <a:off x="3885393" y="8685256"/>
            <a:ext cx="2970991" cy="457273"/>
          </a:xfrm>
          <a:prstGeom prst="rect">
            <a:avLst/>
          </a:prstGeom>
          <a:noFill/>
          <a:ln w="9525">
            <a:noFill/>
            <a:miter lim="800000"/>
            <a:headEnd/>
            <a:tailEnd/>
          </a:ln>
        </p:spPr>
        <p:txBody>
          <a:bodyPr anchor="b"/>
          <a:lstStyle/>
          <a:p>
            <a:pPr algn="r"/>
            <a:fld id="{40DA07E4-7600-4F53-AC23-B6C9B09C61F0}" type="slidenum">
              <a:rPr lang="ja-JP" altLang="en-US" sz="1200">
                <a:latin typeface="Calibri" pitchFamily="34" charset="0"/>
              </a:rPr>
              <a:pPr algn="r"/>
              <a:t>30</a:t>
            </a:fld>
            <a:endParaRPr lang="en-US" altLang="ja-JP" sz="1200">
              <a:latin typeface="Calibri" pitchFamily="34" charset="0"/>
            </a:endParaRPr>
          </a:p>
        </p:txBody>
      </p:sp>
    </p:spTree>
    <p:extLst>
      <p:ext uri="{BB962C8B-B14F-4D97-AF65-F5344CB8AC3E}">
        <p14:creationId xmlns:p14="http://schemas.microsoft.com/office/powerpoint/2010/main" val="77277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31</a:t>
            </a:fld>
            <a:endParaRPr kumimoji="1" lang="ja-JP" altLang="en-US"/>
          </a:p>
        </p:txBody>
      </p:sp>
    </p:spTree>
    <p:extLst>
      <p:ext uri="{BB962C8B-B14F-4D97-AF65-F5344CB8AC3E}">
        <p14:creationId xmlns:p14="http://schemas.microsoft.com/office/powerpoint/2010/main" val="208669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32</a:t>
            </a:fld>
            <a:endParaRPr kumimoji="1" lang="ja-JP" altLang="en-US"/>
          </a:p>
        </p:txBody>
      </p:sp>
    </p:spTree>
    <p:extLst>
      <p:ext uri="{BB962C8B-B14F-4D97-AF65-F5344CB8AC3E}">
        <p14:creationId xmlns:p14="http://schemas.microsoft.com/office/powerpoint/2010/main" val="347825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33</a:t>
            </a:fld>
            <a:endParaRPr kumimoji="1" lang="ja-JP" altLang="en-US"/>
          </a:p>
        </p:txBody>
      </p:sp>
    </p:spTree>
    <p:extLst>
      <p:ext uri="{BB962C8B-B14F-4D97-AF65-F5344CB8AC3E}">
        <p14:creationId xmlns:p14="http://schemas.microsoft.com/office/powerpoint/2010/main" val="298816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635784A-BF40-4FDA-8F4B-C6EB3A802AC9}" type="slidenum">
              <a:rPr kumimoji="1" lang="ja-JP" altLang="en-US" smtClean="0"/>
              <a:pPr/>
              <a:t>6</a:t>
            </a:fld>
            <a:endParaRPr kumimoji="1" lang="ja-JP" altLang="en-US"/>
          </a:p>
        </p:txBody>
      </p:sp>
    </p:spTree>
    <p:extLst>
      <p:ext uri="{BB962C8B-B14F-4D97-AF65-F5344CB8AC3E}">
        <p14:creationId xmlns:p14="http://schemas.microsoft.com/office/powerpoint/2010/main" val="287959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34</a:t>
            </a:fld>
            <a:endParaRPr kumimoji="1" lang="ja-JP" altLang="en-US"/>
          </a:p>
        </p:txBody>
      </p:sp>
    </p:spTree>
    <p:extLst>
      <p:ext uri="{BB962C8B-B14F-4D97-AF65-F5344CB8AC3E}">
        <p14:creationId xmlns:p14="http://schemas.microsoft.com/office/powerpoint/2010/main" val="1449281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35</a:t>
            </a:fld>
            <a:endParaRPr kumimoji="1" lang="ja-JP" altLang="en-US"/>
          </a:p>
        </p:txBody>
      </p:sp>
    </p:spTree>
    <p:extLst>
      <p:ext uri="{BB962C8B-B14F-4D97-AF65-F5344CB8AC3E}">
        <p14:creationId xmlns:p14="http://schemas.microsoft.com/office/powerpoint/2010/main" val="120740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38</a:t>
            </a:fld>
            <a:endParaRPr kumimoji="1" lang="ja-JP" altLang="en-US"/>
          </a:p>
        </p:txBody>
      </p:sp>
    </p:spTree>
    <p:extLst>
      <p:ext uri="{BB962C8B-B14F-4D97-AF65-F5344CB8AC3E}">
        <p14:creationId xmlns:p14="http://schemas.microsoft.com/office/powerpoint/2010/main" val="223921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40</a:t>
            </a:fld>
            <a:endParaRPr kumimoji="1" lang="ja-JP" altLang="en-US"/>
          </a:p>
        </p:txBody>
      </p:sp>
    </p:spTree>
    <p:extLst>
      <p:ext uri="{BB962C8B-B14F-4D97-AF65-F5344CB8AC3E}">
        <p14:creationId xmlns:p14="http://schemas.microsoft.com/office/powerpoint/2010/main" val="293267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14</a:t>
            </a:fld>
            <a:endParaRPr kumimoji="1" lang="ja-JP" altLang="en-US"/>
          </a:p>
        </p:txBody>
      </p:sp>
    </p:spTree>
    <p:extLst>
      <p:ext uri="{BB962C8B-B14F-4D97-AF65-F5344CB8AC3E}">
        <p14:creationId xmlns:p14="http://schemas.microsoft.com/office/powerpoint/2010/main" val="313340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15</a:t>
            </a:fld>
            <a:endParaRPr kumimoji="1" lang="ja-JP" altLang="en-US"/>
          </a:p>
        </p:txBody>
      </p:sp>
    </p:spTree>
    <p:extLst>
      <p:ext uri="{BB962C8B-B14F-4D97-AF65-F5344CB8AC3E}">
        <p14:creationId xmlns:p14="http://schemas.microsoft.com/office/powerpoint/2010/main" val="173441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C18ACDB-9BE4-4AC2-B962-72821AD66045}" type="slidenum">
              <a:rPr lang="en-US" altLang="ja-JP" smtClean="0"/>
              <a:pPr/>
              <a:t>19</a:t>
            </a:fld>
            <a:endParaRPr lang="en-US" altLang="ja-JP"/>
          </a:p>
        </p:txBody>
      </p:sp>
    </p:spTree>
    <p:extLst>
      <p:ext uri="{BB962C8B-B14F-4D97-AF65-F5344CB8AC3E}">
        <p14:creationId xmlns:p14="http://schemas.microsoft.com/office/powerpoint/2010/main" val="163642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8E2C59C-E957-4089-97D4-DE55F0729E54}" type="slidenum">
              <a:rPr kumimoji="1" lang="ja-JP" altLang="en-US" smtClean="0"/>
              <a:pPr/>
              <a:t>20</a:t>
            </a:fld>
            <a:endParaRPr kumimoji="1" lang="ja-JP" altLang="en-US"/>
          </a:p>
        </p:txBody>
      </p:sp>
    </p:spTree>
    <p:extLst>
      <p:ext uri="{BB962C8B-B14F-4D97-AF65-F5344CB8AC3E}">
        <p14:creationId xmlns:p14="http://schemas.microsoft.com/office/powerpoint/2010/main" val="6692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21</a:t>
            </a:fld>
            <a:endParaRPr kumimoji="1" lang="ja-JP" altLang="en-US"/>
          </a:p>
        </p:txBody>
      </p:sp>
    </p:spTree>
    <p:extLst>
      <p:ext uri="{BB962C8B-B14F-4D97-AF65-F5344CB8AC3E}">
        <p14:creationId xmlns:p14="http://schemas.microsoft.com/office/powerpoint/2010/main" val="198789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22</a:t>
            </a:fld>
            <a:endParaRPr kumimoji="1" lang="ja-JP" altLang="en-US"/>
          </a:p>
        </p:txBody>
      </p:sp>
    </p:spTree>
    <p:extLst>
      <p:ext uri="{BB962C8B-B14F-4D97-AF65-F5344CB8AC3E}">
        <p14:creationId xmlns:p14="http://schemas.microsoft.com/office/powerpoint/2010/main" val="245518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23</a:t>
            </a:fld>
            <a:endParaRPr kumimoji="1" lang="ja-JP" altLang="en-US"/>
          </a:p>
        </p:txBody>
      </p:sp>
    </p:spTree>
    <p:extLst>
      <p:ext uri="{BB962C8B-B14F-4D97-AF65-F5344CB8AC3E}">
        <p14:creationId xmlns:p14="http://schemas.microsoft.com/office/powerpoint/2010/main" val="138223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ECFD275-06DC-485D-A733-5CFBAEB43B03}" type="datetimeFigureOut">
              <a:rPr kumimoji="1" lang="ja-JP" altLang="en-US" smtClean="0"/>
              <a:pPr/>
              <a:t>2016/7/30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FD275-06DC-485D-A733-5CFBAEB43B03}" type="datetimeFigureOut">
              <a:rPr kumimoji="1" lang="ja-JP" altLang="en-US" smtClean="0"/>
              <a:pPr/>
              <a:t>2016/7/30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3074D-6157-4327-AFCD-217175670835}"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uber.com/ride/uberpoo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tmp"/><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flickr.com/photos/19714819@N00/769447812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hyperlink" Target="http://gigazine.net/news/20140127-google-free-tax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oovitapp.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maaxitaxi.com/" TargetMode="External"/><Relationship Id="rId5" Type="http://schemas.openxmlformats.org/officeDocument/2006/relationships/hyperlink" Target="http://www.bridj.com/" TargetMode="External"/><Relationship Id="rId4" Type="http://schemas.openxmlformats.org/officeDocument/2006/relationships/hyperlink" Target="https://kutsuplus.fi/hom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PowerPoint_____1.sldx"/><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hyperlink" Target="http://qz.com/728871/commuting-with-uber-in-new-york-is-cheaper-than-taking-the-subway-this-summer/"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qz.com/623642/a-new-ride-hailing-app-plans-to-beat-uber-by-treating-its-drivers-bett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ln w="57150">
            <a:solidFill>
              <a:schemeClr val="accent1"/>
            </a:solidFill>
          </a:ln>
        </p:spPr>
        <p:txBody>
          <a:bodyPr/>
          <a:lstStyle/>
          <a:p>
            <a:r>
              <a:rPr kumimoji="1" lang="ja-JP" altLang="en-US" dirty="0" smtClean="0"/>
              <a:t>第一二回　３ＰＨＬ</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人流サードパーティ</a:t>
            </a:r>
            <a:endParaRPr kumimoji="1"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10000"/>
          </a:bodyPr>
          <a:lstStyle/>
          <a:p>
            <a:r>
              <a:rPr lang="en-US" altLang="ja-JP" dirty="0"/>
              <a:t>It’s too soon to say what effects </a:t>
            </a:r>
            <a:r>
              <a:rPr lang="en-US" altLang="ja-JP" dirty="0" err="1"/>
              <a:t>Gett</a:t>
            </a:r>
            <a:r>
              <a:rPr lang="en-US" altLang="ja-JP" dirty="0"/>
              <a:t> and Juno might be having, but data from the Taxi &amp; Limousine Commission, New York City’s taxi regulator, indicates that Lyft’s promotions are working. From the last week in March to the last in April, the number of trips Lyft dispatched each week in New York City increased by 19%, to just over 200,000. Uber’s ride volume rose briefly in the middle of April, but ultimately stayed flat from the beginning to the end of the month.</a:t>
            </a:r>
            <a:endParaRPr kumimoji="1" lang="ja-JP" altLang="en-US" dirty="0"/>
          </a:p>
        </p:txBody>
      </p:sp>
    </p:spTree>
    <p:extLst>
      <p:ext uri="{BB962C8B-B14F-4D97-AF65-F5344CB8AC3E}">
        <p14:creationId xmlns:p14="http://schemas.microsoft.com/office/powerpoint/2010/main" val="405627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40000" t="15556" r="25000" b="46666"/>
          <a:stretch/>
        </p:blipFill>
        <p:spPr>
          <a:xfrm>
            <a:off x="251520" y="638690"/>
            <a:ext cx="8746854" cy="5310590"/>
          </a:xfrm>
          <a:prstGeom prst="rect">
            <a:avLst/>
          </a:prstGeom>
        </p:spPr>
      </p:pic>
    </p:spTree>
    <p:extLst>
      <p:ext uri="{BB962C8B-B14F-4D97-AF65-F5344CB8AC3E}">
        <p14:creationId xmlns:p14="http://schemas.microsoft.com/office/powerpoint/2010/main" val="2274539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kumimoji="1" lang="en-US" altLang="ja-JP" dirty="0" err="1" smtClean="0"/>
              <a:t>UberPool</a:t>
            </a:r>
            <a:r>
              <a:rPr kumimoji="1" lang="ja-JP" altLang="en-US" dirty="0" smtClean="0"/>
              <a:t>の乗り放題運賃</a:t>
            </a:r>
            <a:endParaRPr kumimoji="1" lang="ja-JP" altLang="en-US" dirty="0"/>
          </a:p>
        </p:txBody>
      </p:sp>
      <p:sp>
        <p:nvSpPr>
          <p:cNvPr id="3" name="コンテンツ プレースホルダー 2"/>
          <p:cNvSpPr>
            <a:spLocks noGrp="1"/>
          </p:cNvSpPr>
          <p:nvPr>
            <p:ph idx="1"/>
          </p:nvPr>
        </p:nvSpPr>
        <p:spPr>
          <a:xfrm>
            <a:off x="174340" y="1628800"/>
            <a:ext cx="8795320" cy="5501208"/>
          </a:xfrm>
        </p:spPr>
        <p:txBody>
          <a:bodyPr>
            <a:normAutofit/>
          </a:bodyPr>
          <a:lstStyle/>
          <a:p>
            <a:pPr fontAlgn="base"/>
            <a:r>
              <a:rPr lang="en-US" altLang="ja-JP" dirty="0"/>
              <a:t>Uber</a:t>
            </a:r>
            <a:r>
              <a:rPr lang="ja-JP" altLang="ja-JP" dirty="0" smtClean="0"/>
              <a:t>が導入</a:t>
            </a:r>
            <a:r>
              <a:rPr lang="ja-JP" altLang="ja-JP" dirty="0"/>
              <a:t>するのが「</a:t>
            </a:r>
            <a:r>
              <a:rPr lang="ja-JP" altLang="ja-JP" b="1" dirty="0"/>
              <a:t>通勤時間帯の</a:t>
            </a:r>
            <a:r>
              <a:rPr lang="en-US" altLang="ja-JP" b="1" dirty="0" err="1"/>
              <a:t>uberPOOL</a:t>
            </a:r>
            <a:r>
              <a:rPr lang="ja-JP" altLang="ja-JP" b="1" dirty="0"/>
              <a:t>乗り放題プラン</a:t>
            </a:r>
            <a:r>
              <a:rPr lang="ja-JP" altLang="ja-JP" dirty="0"/>
              <a:t>」。</a:t>
            </a:r>
          </a:p>
          <a:p>
            <a:pPr fontAlgn="base"/>
            <a:r>
              <a:rPr lang="ja-JP" altLang="ja-JP" dirty="0"/>
              <a:t>このプランを購入すると</a:t>
            </a:r>
            <a:r>
              <a:rPr lang="ja-JP" altLang="ja-JP" b="1" dirty="0"/>
              <a:t>マンハッタン内</a:t>
            </a:r>
            <a:r>
              <a:rPr lang="ja-JP" altLang="ja-JP" dirty="0"/>
              <a:t>は</a:t>
            </a:r>
            <a:r>
              <a:rPr lang="en-US" altLang="ja-JP" dirty="0"/>
              <a:t>125</a:t>
            </a:r>
            <a:r>
              <a:rPr lang="ja-JP" altLang="ja-JP" dirty="0"/>
              <a:t>丁目より以南であれば</a:t>
            </a:r>
            <a:r>
              <a:rPr lang="ja-JP" altLang="ja-JP" b="1" dirty="0"/>
              <a:t>乗り放題</a:t>
            </a:r>
            <a:r>
              <a:rPr lang="ja-JP" altLang="ja-JP" dirty="0" smtClean="0"/>
              <a:t>。利用</a:t>
            </a:r>
            <a:r>
              <a:rPr lang="ja-JP" altLang="ja-JP" dirty="0"/>
              <a:t>できるのが通勤時間帯（</a:t>
            </a:r>
            <a:r>
              <a:rPr lang="ja-JP" altLang="ja-JP" b="1" dirty="0"/>
              <a:t>月曜〜金曜／午前</a:t>
            </a:r>
            <a:r>
              <a:rPr lang="en-US" altLang="ja-JP" b="1" dirty="0"/>
              <a:t>7</a:t>
            </a:r>
            <a:r>
              <a:rPr lang="ja-JP" altLang="ja-JP" b="1" dirty="0"/>
              <a:t>時〜</a:t>
            </a:r>
            <a:r>
              <a:rPr lang="en-US" altLang="ja-JP" b="1" dirty="0"/>
              <a:t>10</a:t>
            </a:r>
            <a:r>
              <a:rPr lang="ja-JP" altLang="ja-JP" b="1" dirty="0"/>
              <a:t>時・午後</a:t>
            </a:r>
            <a:r>
              <a:rPr lang="en-US" altLang="ja-JP" b="1" dirty="0"/>
              <a:t>5</a:t>
            </a:r>
            <a:r>
              <a:rPr lang="ja-JP" altLang="ja-JP" b="1" dirty="0"/>
              <a:t>時〜</a:t>
            </a:r>
            <a:r>
              <a:rPr lang="en-US" altLang="ja-JP" b="1" dirty="0"/>
              <a:t>8</a:t>
            </a:r>
            <a:r>
              <a:rPr lang="ja-JP" altLang="ja-JP" b="1" dirty="0"/>
              <a:t>時</a:t>
            </a:r>
            <a:r>
              <a:rPr lang="ja-JP" altLang="ja-JP" dirty="0"/>
              <a:t>）</a:t>
            </a:r>
            <a:r>
              <a:rPr lang="ja-JP" altLang="ja-JP" dirty="0" smtClean="0"/>
              <a:t>だけ。</a:t>
            </a:r>
            <a:endParaRPr lang="ja-JP" altLang="ja-JP" dirty="0"/>
          </a:p>
          <a:p>
            <a:pPr fontAlgn="base"/>
            <a:r>
              <a:rPr lang="ja-JP" altLang="ja-JP" dirty="0"/>
              <a:t>プランが実施されるのは</a:t>
            </a:r>
            <a:r>
              <a:rPr lang="en-US" altLang="ja-JP" dirty="0"/>
              <a:t>Uber</a:t>
            </a:r>
            <a:r>
              <a:rPr lang="ja-JP" altLang="ja-JP" dirty="0"/>
              <a:t>の相乗りサービス、</a:t>
            </a:r>
            <a:r>
              <a:rPr lang="en-US" altLang="ja-JP" dirty="0" err="1">
                <a:hlinkClick r:id="rId2"/>
              </a:rPr>
              <a:t>uberPOOL</a:t>
            </a:r>
            <a:r>
              <a:rPr lang="ja-JP" altLang="ja-JP" dirty="0" smtClean="0"/>
              <a:t>です。値段</a:t>
            </a:r>
            <a:r>
              <a:rPr lang="ja-JP" altLang="ja-JP" dirty="0"/>
              <a:t>は</a:t>
            </a:r>
            <a:r>
              <a:rPr lang="ja-JP" altLang="ja-JP" b="1" dirty="0">
                <a:solidFill>
                  <a:srgbClr val="FF0000"/>
                </a:solidFill>
              </a:rPr>
              <a:t>２週間のパス</a:t>
            </a:r>
            <a:r>
              <a:rPr lang="ja-JP" altLang="ja-JP" dirty="0" smtClean="0"/>
              <a:t>で</a:t>
            </a:r>
            <a:r>
              <a:rPr lang="en-US" altLang="ja-JP" b="1" dirty="0" smtClean="0"/>
              <a:t>49</a:t>
            </a:r>
            <a:r>
              <a:rPr lang="ja-JP" altLang="ja-JP" b="1" dirty="0" smtClean="0"/>
              <a:t>ドル</a:t>
            </a:r>
            <a:r>
              <a:rPr lang="ja-JP" altLang="ja-JP" dirty="0" smtClean="0"/>
              <a:t>。</a:t>
            </a:r>
            <a:r>
              <a:rPr lang="en-US" altLang="ja-JP" dirty="0"/>
              <a:t>4</a:t>
            </a:r>
            <a:r>
              <a:rPr lang="ja-JP" altLang="ja-JP" dirty="0"/>
              <a:t>週間パスだ</a:t>
            </a:r>
            <a:r>
              <a:rPr lang="ja-JP" altLang="ja-JP" dirty="0" smtClean="0"/>
              <a:t>と</a:t>
            </a:r>
            <a:r>
              <a:rPr lang="en-US" altLang="ja-JP" b="1" dirty="0" smtClean="0"/>
              <a:t>79</a:t>
            </a:r>
            <a:r>
              <a:rPr lang="ja-JP" altLang="ja-JP" b="1" dirty="0" smtClean="0"/>
              <a:t>ドル</a:t>
            </a:r>
            <a:r>
              <a:rPr lang="ja-JP" altLang="ja-JP" dirty="0" smtClean="0"/>
              <a:t>。</a:t>
            </a:r>
            <a:r>
              <a:rPr lang="en-US" altLang="ja-JP" dirty="0"/>
              <a:t>8</a:t>
            </a:r>
            <a:r>
              <a:rPr lang="ja-JP" altLang="ja-JP" dirty="0"/>
              <a:t>週間だと</a:t>
            </a:r>
            <a:r>
              <a:rPr lang="en-US" altLang="ja-JP" b="1" dirty="0"/>
              <a:t>159</a:t>
            </a:r>
            <a:r>
              <a:rPr lang="ja-JP" altLang="ja-JP" b="1" dirty="0" smtClean="0"/>
              <a:t>ドル</a:t>
            </a:r>
            <a:r>
              <a:rPr lang="ja-JP" altLang="ja-JP" dirty="0" smtClean="0"/>
              <a:t>。</a:t>
            </a:r>
            <a:endParaRPr lang="ja-JP" altLang="ja-JP" dirty="0"/>
          </a:p>
        </p:txBody>
      </p:sp>
    </p:spTree>
    <p:extLst>
      <p:ext uri="{BB962C8B-B14F-4D97-AF65-F5344CB8AC3E}">
        <p14:creationId xmlns:p14="http://schemas.microsoft.com/office/powerpoint/2010/main" val="158327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29120"/>
            <a:ext cx="9036496" cy="6728880"/>
          </a:xfrm>
        </p:spPr>
        <p:txBody>
          <a:bodyPr>
            <a:normAutofit/>
          </a:bodyPr>
          <a:lstStyle/>
          <a:p>
            <a:pPr fontAlgn="base"/>
            <a:r>
              <a:rPr lang="en-US" altLang="ja-JP" b="1" dirty="0" smtClean="0"/>
              <a:t>1</a:t>
            </a:r>
            <a:r>
              <a:rPr lang="ja-JP" altLang="ja-JP" b="1" dirty="0"/>
              <a:t>回電車に乗るのに約</a:t>
            </a:r>
            <a:r>
              <a:rPr lang="en-US" altLang="ja-JP" b="1" dirty="0"/>
              <a:t>2.91</a:t>
            </a:r>
            <a:r>
              <a:rPr lang="ja-JP" altLang="ja-JP" b="1" dirty="0" smtClean="0"/>
              <a:t>ドルの</a:t>
            </a:r>
            <a:r>
              <a:rPr lang="ja-JP" altLang="ja-JP" b="1" dirty="0"/>
              <a:t>コスト</a:t>
            </a:r>
            <a:r>
              <a:rPr lang="ja-JP" altLang="ja-JP" dirty="0"/>
              <a:t>がかかります</a:t>
            </a:r>
            <a:r>
              <a:rPr lang="ja-JP" altLang="ja-JP" dirty="0" smtClean="0"/>
              <a:t>。今回</a:t>
            </a:r>
            <a:r>
              <a:rPr lang="ja-JP" altLang="ja-JP" dirty="0"/>
              <a:t>の</a:t>
            </a:r>
            <a:r>
              <a:rPr lang="en-US" altLang="ja-JP" dirty="0"/>
              <a:t>Uber</a:t>
            </a:r>
            <a:r>
              <a:rPr lang="ja-JP" altLang="ja-JP" dirty="0"/>
              <a:t>の</a:t>
            </a:r>
            <a:r>
              <a:rPr lang="en-US" altLang="ja-JP" dirty="0"/>
              <a:t>4</a:t>
            </a:r>
            <a:r>
              <a:rPr lang="ja-JP" altLang="ja-JP" dirty="0"/>
              <a:t>週間乗り放題プランだと</a:t>
            </a:r>
            <a:r>
              <a:rPr lang="en-US" altLang="ja-JP" b="1" dirty="0"/>
              <a:t>1</a:t>
            </a:r>
            <a:r>
              <a:rPr lang="ja-JP" altLang="ja-JP" b="1" dirty="0"/>
              <a:t>回の乗車がたった</a:t>
            </a:r>
            <a:r>
              <a:rPr lang="en-US" altLang="ja-JP" b="1" dirty="0"/>
              <a:t>1.98</a:t>
            </a:r>
            <a:r>
              <a:rPr lang="ja-JP" altLang="ja-JP" b="1" dirty="0" smtClean="0"/>
              <a:t>ドル</a:t>
            </a:r>
            <a:r>
              <a:rPr lang="ja-JP" altLang="ja-JP" dirty="0" smtClean="0"/>
              <a:t>。</a:t>
            </a:r>
            <a:endParaRPr lang="ja-JP" altLang="ja-JP" dirty="0"/>
          </a:p>
          <a:p>
            <a:pPr fontAlgn="base"/>
            <a:r>
              <a:rPr lang="ja-JP" altLang="ja-JP" dirty="0" smtClean="0"/>
              <a:t>「どう考えてもこのプランは</a:t>
            </a:r>
            <a:r>
              <a:rPr lang="en-US" altLang="ja-JP" dirty="0" smtClean="0">
                <a:solidFill>
                  <a:srgbClr val="FF0000"/>
                </a:solidFill>
              </a:rPr>
              <a:t>Uber</a:t>
            </a:r>
            <a:r>
              <a:rPr lang="ja-JP" altLang="ja-JP" dirty="0" smtClean="0">
                <a:solidFill>
                  <a:srgbClr val="FF0000"/>
                </a:solidFill>
              </a:rPr>
              <a:t>に利益が出るようなシステムじゃない</a:t>
            </a:r>
            <a:r>
              <a:rPr lang="ja-JP" altLang="ja-JP" dirty="0" smtClean="0"/>
              <a:t>」と</a:t>
            </a:r>
            <a:r>
              <a:rPr lang="en-US" altLang="ja-JP" dirty="0" err="1" smtClean="0"/>
              <a:t>推測</a:t>
            </a:r>
            <a:r>
              <a:rPr lang="ja-JP" altLang="en-US" dirty="0" smtClean="0"/>
              <a:t>される</a:t>
            </a:r>
            <a:r>
              <a:rPr lang="ja-JP" altLang="ja-JP" dirty="0" smtClean="0"/>
              <a:t>。</a:t>
            </a:r>
          </a:p>
          <a:p>
            <a:pPr fontAlgn="base"/>
            <a:r>
              <a:rPr lang="ja-JP" altLang="ja-JP" dirty="0" smtClean="0"/>
              <a:t>このプラン</a:t>
            </a:r>
            <a:r>
              <a:rPr lang="ja-JP" altLang="en-US" dirty="0" smtClean="0"/>
              <a:t>は</a:t>
            </a:r>
            <a:r>
              <a:rPr lang="ja-JP" altLang="ja-JP" dirty="0" smtClean="0"/>
              <a:t>、ニューヨーク市のレストランやファッション、アトラクションについての情報やディスカウントを届けるサービス</a:t>
            </a:r>
            <a:r>
              <a:rPr lang="en-US" altLang="ja-JP" dirty="0" smtClean="0"/>
              <a:t>Gilt City</a:t>
            </a:r>
            <a:r>
              <a:rPr lang="ja-JP" altLang="ja-JP" dirty="0" smtClean="0"/>
              <a:t>のメンバー限定のもの。しかし</a:t>
            </a:r>
            <a:r>
              <a:rPr lang="en-US" altLang="ja-JP" dirty="0" smtClean="0"/>
              <a:t>Gilt City</a:t>
            </a:r>
            <a:r>
              <a:rPr lang="ja-JP" altLang="ja-JP" dirty="0" smtClean="0"/>
              <a:t>は入会無料で誰でも入れます。競合他社と差を付けたい</a:t>
            </a:r>
            <a:r>
              <a:rPr lang="en-US" altLang="ja-JP" dirty="0" smtClean="0"/>
              <a:t>Uber</a:t>
            </a:r>
            <a:r>
              <a:rPr lang="ja-JP" altLang="ja-JP" dirty="0" smtClean="0"/>
              <a:t>と、自社のサービスを宣伝したい</a:t>
            </a:r>
            <a:r>
              <a:rPr lang="en-US" altLang="ja-JP" dirty="0" smtClean="0"/>
              <a:t>Gilt City</a:t>
            </a:r>
            <a:r>
              <a:rPr lang="ja-JP" altLang="ja-JP" dirty="0" smtClean="0"/>
              <a:t>のコラボ</a:t>
            </a:r>
            <a:r>
              <a:rPr lang="en-US" altLang="ja-JP" dirty="0" smtClean="0"/>
              <a:t>PR</a:t>
            </a:r>
            <a:r>
              <a:rPr lang="ja-JP" altLang="ja-JP" dirty="0" smtClean="0"/>
              <a:t>作戦といったところ</a:t>
            </a:r>
            <a:endParaRPr lang="ja-JP" altLang="ja-JP" dirty="0"/>
          </a:p>
        </p:txBody>
      </p:sp>
    </p:spTree>
    <p:extLst>
      <p:ext uri="{BB962C8B-B14F-4D97-AF65-F5344CB8AC3E}">
        <p14:creationId xmlns:p14="http://schemas.microsoft.com/office/powerpoint/2010/main" val="37306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kumimoji="1" lang="ja-JP" altLang="en-US" dirty="0" smtClean="0"/>
              <a:t>配車アプリと人流のサードパーティ</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ja-JP" dirty="0"/>
              <a:t>人流の世界でも配車アプリの登場で、サード・パーティなる用語が表れ始めていることに気が付いた</a:t>
            </a:r>
            <a:r>
              <a:rPr lang="ja-JP" altLang="ja-JP" dirty="0" smtClean="0"/>
              <a:t>。</a:t>
            </a:r>
            <a:endParaRPr lang="en-US" altLang="ja-JP" dirty="0" smtClean="0"/>
          </a:p>
          <a:p>
            <a:r>
              <a:rPr lang="ja-JP" altLang="ja-JP" dirty="0" smtClean="0"/>
              <a:t>配車</a:t>
            </a:r>
            <a:r>
              <a:rPr lang="ja-JP" altLang="ja-JP" dirty="0"/>
              <a:t>アプリ企業の出現であり、その世界戦略性が物流企業と同種のものをかぎ分けつつある</a:t>
            </a:r>
            <a:r>
              <a:rPr lang="ja-JP" altLang="ja-JP" dirty="0" smtClean="0"/>
              <a:t>。</a:t>
            </a:r>
            <a:endParaRPr lang="en-US" altLang="ja-JP" dirty="0" smtClean="0"/>
          </a:p>
          <a:p>
            <a:r>
              <a:rPr lang="ja-JP" altLang="ja-JP" dirty="0" smtClean="0"/>
              <a:t>物流</a:t>
            </a:r>
            <a:r>
              <a:rPr lang="ja-JP" altLang="ja-JP" dirty="0"/>
              <a:t>の世界の制度インフラは規制撤廃への収斂により進展したが、人流の世界では単純な規制撤廃では進まない</a:t>
            </a:r>
            <a:r>
              <a:rPr lang="ja-JP" altLang="ja-JP" dirty="0" smtClean="0"/>
              <a:t>。</a:t>
            </a:r>
            <a:endParaRPr lang="en-US" altLang="ja-JP" dirty="0" smtClean="0"/>
          </a:p>
          <a:p>
            <a:r>
              <a:rPr lang="en-US" altLang="ja-JP" dirty="0" smtClean="0"/>
              <a:t>Uber</a:t>
            </a:r>
            <a:r>
              <a:rPr lang="ja-JP" altLang="ja-JP" dirty="0" err="1"/>
              <a:t>、</a:t>
            </a:r>
            <a:r>
              <a:rPr lang="en-US" altLang="ja-JP" dirty="0" err="1"/>
              <a:t>Airbnb</a:t>
            </a:r>
            <a:r>
              <a:rPr lang="ja-JP" altLang="ja-JP" dirty="0"/>
              <a:t>等をめぐって国際的にも政策が定まっていない状況である。</a:t>
            </a:r>
          </a:p>
          <a:p>
            <a:endParaRPr kumimoji="1"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76200">
            <a:solidFill>
              <a:schemeClr val="tx1">
                <a:lumMod val="85000"/>
                <a:lumOff val="15000"/>
              </a:schemeClr>
            </a:solidFill>
          </a:ln>
        </p:spPr>
        <p:txBody>
          <a:bodyPr>
            <a:normAutofit/>
          </a:bodyPr>
          <a:lstStyle/>
          <a:p>
            <a:r>
              <a:rPr kumimoji="1" lang="ja-JP" altLang="en-US" dirty="0" smtClean="0"/>
              <a:t>英国と日本の公共交通の考え方</a:t>
            </a:r>
            <a:endParaRPr kumimoji="1" lang="ja-JP" altLang="en-US" dirty="0"/>
          </a:p>
        </p:txBody>
      </p:sp>
      <p:sp>
        <p:nvSpPr>
          <p:cNvPr id="3" name="コンテンツ プレースホルダ 2"/>
          <p:cNvSpPr>
            <a:spLocks noGrp="1"/>
          </p:cNvSpPr>
          <p:nvPr>
            <p:ph idx="1"/>
          </p:nvPr>
        </p:nvSpPr>
        <p:spPr>
          <a:xfrm>
            <a:off x="179512" y="1484784"/>
            <a:ext cx="8964488" cy="5373216"/>
          </a:xfrm>
        </p:spPr>
        <p:txBody>
          <a:bodyPr>
            <a:normAutofit fontScale="92500" lnSpcReduction="10000"/>
          </a:bodyPr>
          <a:lstStyle/>
          <a:p>
            <a:r>
              <a:rPr kumimoji="1" lang="ja-JP" altLang="en-US" dirty="0" smtClean="0"/>
              <a:t>英国　　公共用⇔非公共（自家用）</a:t>
            </a:r>
            <a:endParaRPr kumimoji="1" lang="en-US" altLang="ja-JP" dirty="0" smtClean="0"/>
          </a:p>
          <a:p>
            <a:pPr>
              <a:buNone/>
            </a:pPr>
            <a:r>
              <a:rPr lang="ja-JP" altLang="en-US" dirty="0"/>
              <a:t>　</a:t>
            </a:r>
            <a:r>
              <a:rPr lang="en-US" altLang="ja-JP" dirty="0" smtClean="0"/>
              <a:t>[</a:t>
            </a:r>
            <a:r>
              <a:rPr lang="ja-JP" altLang="en-US" dirty="0" smtClean="0"/>
              <a:t>公共</a:t>
            </a:r>
            <a:r>
              <a:rPr lang="en-US" altLang="ja-JP" dirty="0" smtClean="0"/>
              <a:t>]</a:t>
            </a:r>
            <a:r>
              <a:rPr lang="ja-JP" altLang="en-US" dirty="0" smtClean="0"/>
              <a:t>　　乗合運送（路線バス）</a:t>
            </a:r>
            <a:endParaRPr lang="en-US" altLang="ja-JP" dirty="0" smtClean="0"/>
          </a:p>
          <a:p>
            <a:pPr>
              <a:buNone/>
            </a:pPr>
            <a:r>
              <a:rPr lang="ja-JP" altLang="en-US" dirty="0" smtClean="0"/>
              <a:t>　　　　流し営業をするタクシー（ブラックキャブ）</a:t>
            </a:r>
            <a:endParaRPr lang="en-US" altLang="ja-JP" dirty="0" smtClean="0"/>
          </a:p>
          <a:p>
            <a:pPr>
              <a:buNone/>
            </a:pPr>
            <a:r>
              <a:rPr kumimoji="1" lang="ja-JP" altLang="en-US" dirty="0"/>
              <a:t>　</a:t>
            </a:r>
            <a:r>
              <a:rPr kumimoji="1" lang="en-US" altLang="ja-JP" dirty="0" smtClean="0"/>
              <a:t>[</a:t>
            </a:r>
            <a:r>
              <a:rPr kumimoji="1" lang="ja-JP" altLang="en-US" dirty="0" smtClean="0"/>
              <a:t>非公共</a:t>
            </a:r>
            <a:r>
              <a:rPr kumimoji="1" lang="en-US" altLang="ja-JP" dirty="0" smtClean="0"/>
              <a:t>]</a:t>
            </a:r>
            <a:r>
              <a:rPr kumimoji="1" lang="ja-JP" altLang="en-US" dirty="0" smtClean="0"/>
              <a:t>　</a:t>
            </a:r>
            <a:r>
              <a:rPr kumimoji="1" lang="en-US" altLang="ja-JP" dirty="0" smtClean="0"/>
              <a:t>Private Hired Vehicle</a:t>
            </a:r>
            <a:r>
              <a:rPr kumimoji="1" lang="ja-JP" altLang="en-US" dirty="0" smtClean="0"/>
              <a:t>（</a:t>
            </a:r>
            <a:r>
              <a:rPr kumimoji="1" lang="en-US" altLang="ja-JP" dirty="0" smtClean="0"/>
              <a:t>minicab</a:t>
            </a:r>
            <a:r>
              <a:rPr kumimoji="1" lang="ja-JP" altLang="en-US" dirty="0" smtClean="0"/>
              <a:t>）</a:t>
            </a:r>
            <a:endParaRPr kumimoji="1" lang="en-US" altLang="ja-JP" dirty="0" smtClean="0"/>
          </a:p>
          <a:p>
            <a:pPr>
              <a:buNone/>
            </a:pPr>
            <a:r>
              <a:rPr kumimoji="1" lang="ja-JP" altLang="en-US" dirty="0" smtClean="0"/>
              <a:t>　　　　貸切運送は非公共すなわち自家用扱い</a:t>
            </a:r>
            <a:endParaRPr kumimoji="1" lang="en-US" altLang="ja-JP" dirty="0" smtClean="0"/>
          </a:p>
          <a:p>
            <a:r>
              <a:rPr lang="ja-JP" altLang="en-US" dirty="0" smtClean="0"/>
              <a:t>日本　　営業用⇔自家用</a:t>
            </a:r>
            <a:endParaRPr lang="en-US" altLang="ja-JP" dirty="0" smtClean="0"/>
          </a:p>
          <a:p>
            <a:pPr>
              <a:buNone/>
            </a:pPr>
            <a:r>
              <a:rPr lang="ja-JP" altLang="en-US" dirty="0" smtClean="0"/>
              <a:t>　 </a:t>
            </a:r>
            <a:r>
              <a:rPr lang="en-US" altLang="ja-JP" dirty="0" smtClean="0"/>
              <a:t>[</a:t>
            </a:r>
            <a:r>
              <a:rPr lang="ja-JP" altLang="en-US" dirty="0" smtClean="0"/>
              <a:t>営業用］　直接の対価性、反復性</a:t>
            </a:r>
            <a:endParaRPr lang="en-US" altLang="ja-JP" dirty="0" smtClean="0"/>
          </a:p>
          <a:p>
            <a:pPr>
              <a:buNone/>
            </a:pPr>
            <a:r>
              <a:rPr lang="ja-JP" altLang="en-US" dirty="0" smtClean="0"/>
              <a:t>　 </a:t>
            </a:r>
            <a:r>
              <a:rPr lang="en-US" altLang="ja-JP" dirty="0" smtClean="0"/>
              <a:t>[</a:t>
            </a:r>
            <a:r>
              <a:rPr lang="ja-JP" altLang="en-US" dirty="0" smtClean="0"/>
              <a:t>自家用］　営業用以外はすべて　</a:t>
            </a:r>
            <a:endParaRPr lang="en-US" altLang="ja-JP" dirty="0" smtClean="0"/>
          </a:p>
          <a:p>
            <a:pPr>
              <a:buNone/>
            </a:pPr>
            <a:r>
              <a:rPr lang="ja-JP" altLang="en-US" dirty="0" smtClean="0"/>
              <a:t>　　　　　　　　　レンタカー、運転代行等</a:t>
            </a:r>
            <a:endParaRPr lang="en-US" altLang="ja-JP" dirty="0" smtClean="0"/>
          </a:p>
          <a:p>
            <a:pPr>
              <a:buNone/>
            </a:pPr>
            <a:r>
              <a:rPr kumimoji="1" lang="ja-JP" altLang="en-US" dirty="0"/>
              <a:t>　</a:t>
            </a:r>
            <a:r>
              <a:rPr kumimoji="1" lang="ja-JP" altLang="en-US" dirty="0" smtClean="0"/>
              <a:t>　　　　　　　営業用は英訳できない</a:t>
            </a:r>
            <a:endParaRPr kumimoji="1" lang="ja-JP" altLang="en-US" dirty="0"/>
          </a:p>
        </p:txBody>
      </p:sp>
    </p:spTree>
    <p:extLst>
      <p:ext uri="{BB962C8B-B14F-4D97-AF65-F5344CB8AC3E}">
        <p14:creationId xmlns:p14="http://schemas.microsoft.com/office/powerpoint/2010/main" val="163871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491705" y="2662334"/>
            <a:ext cx="2059340" cy="2464998"/>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300" dirty="0">
                <a:solidFill>
                  <a:schemeClr val="tx1">
                    <a:lumMod val="95000"/>
                    <a:lumOff val="5000"/>
                  </a:schemeClr>
                </a:solidFill>
              </a:rPr>
              <a:t>鉄道</a:t>
            </a:r>
            <a:endParaRPr lang="en-US" altLang="ja-JP" sz="3300" dirty="0">
              <a:solidFill>
                <a:schemeClr val="tx1">
                  <a:lumMod val="95000"/>
                  <a:lumOff val="5000"/>
                </a:schemeClr>
              </a:solidFill>
            </a:endParaRPr>
          </a:p>
          <a:p>
            <a:pPr algn="ctr"/>
            <a:r>
              <a:rPr lang="ja-JP" altLang="en-US" sz="3300" dirty="0">
                <a:solidFill>
                  <a:schemeClr val="tx1">
                    <a:lumMod val="95000"/>
                    <a:lumOff val="5000"/>
                  </a:schemeClr>
                </a:solidFill>
              </a:rPr>
              <a:t>乗合バス</a:t>
            </a:r>
            <a:endParaRPr lang="en-US" altLang="ja-JP" sz="3300" dirty="0">
              <a:solidFill>
                <a:schemeClr val="tx1">
                  <a:lumMod val="95000"/>
                  <a:lumOff val="5000"/>
                </a:schemeClr>
              </a:solidFill>
            </a:endParaRPr>
          </a:p>
          <a:p>
            <a:pPr algn="ctr"/>
            <a:r>
              <a:rPr lang="ja-JP" altLang="en-US" sz="3300" dirty="0">
                <a:solidFill>
                  <a:schemeClr val="tx1">
                    <a:lumMod val="95000"/>
                    <a:lumOff val="5000"/>
                  </a:schemeClr>
                </a:solidFill>
              </a:rPr>
              <a:t>（コモンキャリア）</a:t>
            </a:r>
          </a:p>
        </p:txBody>
      </p:sp>
      <p:sp>
        <p:nvSpPr>
          <p:cNvPr id="5" name="角丸四角形 4"/>
          <p:cNvSpPr/>
          <p:nvPr/>
        </p:nvSpPr>
        <p:spPr>
          <a:xfrm>
            <a:off x="2540476" y="2629984"/>
            <a:ext cx="1541756" cy="1358654"/>
          </a:xfrm>
          <a:prstGeom prst="roundRect">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流し営業タクシー</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a:t>
            </a:r>
            <a:r>
              <a:rPr lang="en-US" altLang="ja-JP" sz="1350" dirty="0">
                <a:solidFill>
                  <a:schemeClr val="tx1">
                    <a:lumMod val="95000"/>
                    <a:lumOff val="5000"/>
                  </a:schemeClr>
                </a:solidFill>
              </a:rPr>
              <a:t>street</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hiring</a:t>
            </a:r>
            <a:r>
              <a:rPr lang="ja-JP" altLang="en-US" sz="1350" dirty="0">
                <a:solidFill>
                  <a:schemeClr val="tx1">
                    <a:lumMod val="95000"/>
                    <a:lumOff val="5000"/>
                  </a:schemeClr>
                </a:solidFill>
              </a:rPr>
              <a:t>）</a:t>
            </a:r>
            <a:endParaRPr lang="en-US" altLang="ja-JP" sz="1350"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en-US" altLang="ja-JP" sz="1500" dirty="0">
                <a:solidFill>
                  <a:schemeClr val="tx1">
                    <a:lumMod val="95000"/>
                    <a:lumOff val="5000"/>
                  </a:schemeClr>
                </a:solidFill>
              </a:rPr>
              <a:t>Black-Cab</a:t>
            </a:r>
          </a:p>
          <a:p>
            <a:pPr algn="ctr"/>
            <a:r>
              <a:rPr lang="ja-JP" altLang="en-US" sz="1500" dirty="0">
                <a:solidFill>
                  <a:schemeClr val="tx1">
                    <a:lumMod val="95000"/>
                    <a:lumOff val="5000"/>
                  </a:schemeClr>
                </a:solidFill>
              </a:rPr>
              <a:t>（</a:t>
            </a:r>
            <a:r>
              <a:rPr lang="ja-JP" altLang="en-US" sz="1050" dirty="0">
                <a:solidFill>
                  <a:schemeClr val="tx1">
                    <a:lumMod val="95000"/>
                    <a:lumOff val="5000"/>
                  </a:schemeClr>
                </a:solidFill>
              </a:rPr>
              <a:t>個人タクシー</a:t>
            </a:r>
            <a:r>
              <a:rPr lang="ja-JP" altLang="en-US" sz="1500" dirty="0">
                <a:solidFill>
                  <a:schemeClr val="tx1">
                    <a:lumMod val="95000"/>
                    <a:lumOff val="5000"/>
                  </a:schemeClr>
                </a:solidFill>
              </a:rPr>
              <a:t>）</a:t>
            </a:r>
          </a:p>
        </p:txBody>
      </p:sp>
      <p:sp>
        <p:nvSpPr>
          <p:cNvPr id="6" name="角丸四角形 5"/>
          <p:cNvSpPr/>
          <p:nvPr/>
        </p:nvSpPr>
        <p:spPr>
          <a:xfrm>
            <a:off x="4091077" y="2662327"/>
            <a:ext cx="1541756" cy="131337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車庫待ち営業</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タクシー</a:t>
            </a:r>
            <a:endParaRPr lang="en-US" altLang="ja-JP" sz="1350"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en-US" altLang="ja-JP" sz="1350" dirty="0">
                <a:solidFill>
                  <a:schemeClr val="tx1">
                    <a:lumMod val="95000"/>
                    <a:lumOff val="5000"/>
                  </a:schemeClr>
                </a:solidFill>
              </a:rPr>
              <a:t>Mini-Cab</a:t>
            </a:r>
          </a:p>
          <a:p>
            <a:pPr algn="ctr"/>
            <a:r>
              <a:rPr lang="ja-JP" altLang="en-US" sz="1050" dirty="0">
                <a:solidFill>
                  <a:schemeClr val="tx1">
                    <a:lumMod val="95000"/>
                    <a:lumOff val="5000"/>
                  </a:schemeClr>
                </a:solidFill>
              </a:rPr>
              <a:t>（法人タクシー）</a:t>
            </a:r>
          </a:p>
        </p:txBody>
      </p:sp>
      <p:sp>
        <p:nvSpPr>
          <p:cNvPr id="8" name="角丸四角形 7"/>
          <p:cNvSpPr/>
          <p:nvPr/>
        </p:nvSpPr>
        <p:spPr>
          <a:xfrm>
            <a:off x="5641672" y="2670965"/>
            <a:ext cx="2736734" cy="210677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　</a:t>
            </a:r>
            <a:r>
              <a:rPr lang="ja-JP" altLang="en-US" dirty="0">
                <a:solidFill>
                  <a:schemeClr val="tx1">
                    <a:lumMod val="95000"/>
                    <a:lumOff val="5000"/>
                  </a:schemeClr>
                </a:solidFill>
              </a:rPr>
              <a:t>自家用</a:t>
            </a:r>
            <a:endParaRPr lang="en-US" altLang="ja-JP"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（運転代行、レンタカー）</a:t>
            </a:r>
          </a:p>
        </p:txBody>
      </p:sp>
      <p:sp>
        <p:nvSpPr>
          <p:cNvPr id="9" name="角丸四角形 8"/>
          <p:cNvSpPr/>
          <p:nvPr/>
        </p:nvSpPr>
        <p:spPr>
          <a:xfrm>
            <a:off x="4082232" y="3975700"/>
            <a:ext cx="1559222" cy="71793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貸切バス</a:t>
            </a:r>
            <a:endParaRPr lang="en-US" altLang="ja-JP" sz="1350" dirty="0">
              <a:solidFill>
                <a:schemeClr val="tx1">
                  <a:lumMod val="95000"/>
                  <a:lumOff val="5000"/>
                </a:schemeClr>
              </a:solidFill>
            </a:endParaRPr>
          </a:p>
          <a:p>
            <a:pPr algn="ctr"/>
            <a:endParaRPr lang="ja-JP" altLang="en-US" sz="1350" dirty="0">
              <a:solidFill>
                <a:schemeClr val="tx1">
                  <a:lumMod val="95000"/>
                  <a:lumOff val="5000"/>
                </a:schemeClr>
              </a:solidFill>
            </a:endParaRPr>
          </a:p>
        </p:txBody>
      </p:sp>
      <p:sp>
        <p:nvSpPr>
          <p:cNvPr id="10" name="正方形/長方形 9"/>
          <p:cNvSpPr/>
          <p:nvPr/>
        </p:nvSpPr>
        <p:spPr>
          <a:xfrm>
            <a:off x="2930825" y="3606920"/>
            <a:ext cx="34289"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7" name="直線コネクタ 16"/>
          <p:cNvCxnSpPr/>
          <p:nvPr/>
        </p:nvCxnSpPr>
        <p:spPr>
          <a:xfrm>
            <a:off x="5645768" y="2662327"/>
            <a:ext cx="17470" cy="3280195"/>
          </a:xfrm>
          <a:prstGeom prst="line">
            <a:avLst/>
          </a:prstGeom>
          <a:ln w="38100" cmpd="tri"/>
        </p:spPr>
        <p:style>
          <a:lnRef idx="1">
            <a:schemeClr val="accent1"/>
          </a:lnRef>
          <a:fillRef idx="0">
            <a:schemeClr val="accent1"/>
          </a:fillRef>
          <a:effectRef idx="0">
            <a:schemeClr val="accent1"/>
          </a:effectRef>
          <a:fontRef idx="minor">
            <a:schemeClr val="tx1"/>
          </a:fontRef>
        </p:style>
      </p:cxnSp>
      <p:sp>
        <p:nvSpPr>
          <p:cNvPr id="19" name="左右矢印 18"/>
          <p:cNvSpPr/>
          <p:nvPr/>
        </p:nvSpPr>
        <p:spPr>
          <a:xfrm>
            <a:off x="1708035" y="1368364"/>
            <a:ext cx="4781191" cy="1236121"/>
          </a:xfrm>
          <a:prstGeom prst="leftRightArrow">
            <a:avLst/>
          </a:prstGeom>
          <a:noFill/>
          <a:ln w="28575" cmpd="dbl">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lumMod val="95000"/>
                    <a:lumOff val="5000"/>
                  </a:schemeClr>
                </a:solidFill>
              </a:rPr>
              <a:t>　　　公共　　　　　　非公共（自家用）</a:t>
            </a:r>
            <a:endParaRPr lang="en-US" altLang="ja-JP" sz="2100" dirty="0">
              <a:solidFill>
                <a:schemeClr val="tx1">
                  <a:lumMod val="95000"/>
                  <a:lumOff val="5000"/>
                </a:schemeClr>
              </a:solidFill>
            </a:endParaRPr>
          </a:p>
        </p:txBody>
      </p:sp>
      <p:cxnSp>
        <p:nvCxnSpPr>
          <p:cNvPr id="20" name="直線コネクタ 19"/>
          <p:cNvCxnSpPr/>
          <p:nvPr/>
        </p:nvCxnSpPr>
        <p:spPr>
          <a:xfrm flipH="1">
            <a:off x="4082233" y="1601279"/>
            <a:ext cx="16763" cy="3409590"/>
          </a:xfrm>
          <a:prstGeom prst="line">
            <a:avLst/>
          </a:prstGeom>
          <a:ln w="31750" cmpd="dbl">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861925" y="3529290"/>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060180" y="2061243"/>
            <a:ext cx="1748267" cy="507831"/>
          </a:xfrm>
          <a:prstGeom prst="rect">
            <a:avLst/>
          </a:prstGeom>
        </p:spPr>
        <p:txBody>
          <a:bodyPr wrap="square">
            <a:spAutoFit/>
          </a:bodyPr>
          <a:lstStyle/>
          <a:p>
            <a:pPr algn="ctr"/>
            <a:r>
              <a:rPr lang="en-US" altLang="ja-JP" sz="1350" dirty="0">
                <a:solidFill>
                  <a:schemeClr val="tx1">
                    <a:lumMod val="95000"/>
                    <a:lumOff val="5000"/>
                  </a:schemeClr>
                </a:solidFill>
              </a:rPr>
              <a:t>Private</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Hired</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Vehicle</a:t>
            </a:r>
            <a:r>
              <a:rPr lang="ja-JP" altLang="en-US" sz="1350" dirty="0">
                <a:solidFill>
                  <a:schemeClr val="tx1">
                    <a:lumMod val="95000"/>
                    <a:lumOff val="5000"/>
                  </a:schemeClr>
                </a:solidFill>
              </a:rPr>
              <a:t>（</a:t>
            </a:r>
            <a:r>
              <a:rPr lang="en-US" altLang="ja-JP" sz="1350" dirty="0">
                <a:solidFill>
                  <a:schemeClr val="tx1">
                    <a:lumMod val="95000"/>
                    <a:lumOff val="5000"/>
                  </a:schemeClr>
                </a:solidFill>
              </a:rPr>
              <a:t>PHV</a:t>
            </a:r>
            <a:r>
              <a:rPr lang="ja-JP" altLang="en-US" sz="1350" dirty="0">
                <a:solidFill>
                  <a:schemeClr val="tx1">
                    <a:lumMod val="95000"/>
                    <a:lumOff val="5000"/>
                  </a:schemeClr>
                </a:solidFill>
              </a:rPr>
              <a:t>）</a:t>
            </a:r>
          </a:p>
        </p:txBody>
      </p:sp>
      <p:sp>
        <p:nvSpPr>
          <p:cNvPr id="34" name="左右矢印 33"/>
          <p:cNvSpPr/>
          <p:nvPr/>
        </p:nvSpPr>
        <p:spPr>
          <a:xfrm>
            <a:off x="3247843" y="4805780"/>
            <a:ext cx="4496516" cy="1216722"/>
          </a:xfrm>
          <a:prstGeom prst="leftRightArrow">
            <a:avLst/>
          </a:prstGeom>
          <a:noFill/>
          <a:ln w="381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100" dirty="0">
                <a:solidFill>
                  <a:schemeClr val="tx1">
                    <a:lumMod val="95000"/>
                    <a:lumOff val="5000"/>
                  </a:schemeClr>
                </a:solidFill>
              </a:rPr>
              <a:t>営業用　　　　　　　　　　　　自家用　　　　　　　　　　　　　　　　　　　　　　　　　　　　（有償）　　　　　　　　　　　　（無償）</a:t>
            </a:r>
            <a:endParaRPr lang="en-US" altLang="ja-JP" sz="2100" dirty="0">
              <a:solidFill>
                <a:schemeClr val="tx1">
                  <a:lumMod val="95000"/>
                  <a:lumOff val="5000"/>
                </a:schemeClr>
              </a:solidFill>
            </a:endParaRPr>
          </a:p>
        </p:txBody>
      </p:sp>
      <p:sp>
        <p:nvSpPr>
          <p:cNvPr id="35" name="タイトル 1"/>
          <p:cNvSpPr txBox="1">
            <a:spLocks/>
          </p:cNvSpPr>
          <p:nvPr/>
        </p:nvSpPr>
        <p:spPr>
          <a:xfrm>
            <a:off x="1235736" y="904655"/>
            <a:ext cx="6967984" cy="476648"/>
          </a:xfrm>
          <a:prstGeom prst="rect">
            <a:avLst/>
          </a:prstGeom>
          <a:ln w="28575">
            <a:solidFill>
              <a:schemeClr val="tx1">
                <a:lumMod val="85000"/>
                <a:lumOff val="15000"/>
              </a:schemeClr>
            </a:solidFill>
          </a:ln>
        </p:spPr>
        <p:txBody>
          <a:bodyP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a:t>　図１　英国と日本における公共交通の考え方の違い</a:t>
            </a:r>
            <a:endParaRPr lang="ja-JP" altLang="en-US" sz="2400" dirty="0"/>
          </a:p>
        </p:txBody>
      </p:sp>
      <p:sp>
        <p:nvSpPr>
          <p:cNvPr id="38" name="円/楕円 37"/>
          <p:cNvSpPr/>
          <p:nvPr/>
        </p:nvSpPr>
        <p:spPr>
          <a:xfrm>
            <a:off x="4321826" y="4357415"/>
            <a:ext cx="1004276" cy="318080"/>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88" dirty="0">
                <a:solidFill>
                  <a:schemeClr val="tx1">
                    <a:lumMod val="95000"/>
                    <a:lumOff val="5000"/>
                  </a:schemeClr>
                </a:solidFill>
              </a:rPr>
              <a:t>乗合タクシー（許可）</a:t>
            </a:r>
          </a:p>
        </p:txBody>
      </p:sp>
      <p:sp>
        <p:nvSpPr>
          <p:cNvPr id="39" name="円/楕円 38"/>
          <p:cNvSpPr/>
          <p:nvPr/>
        </p:nvSpPr>
        <p:spPr>
          <a:xfrm>
            <a:off x="5768905" y="4215082"/>
            <a:ext cx="2467168" cy="416480"/>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lumMod val="95000"/>
                    <a:lumOff val="5000"/>
                  </a:schemeClr>
                </a:solidFill>
              </a:rPr>
              <a:t>許可を受けた自家用車の有償運送</a:t>
            </a:r>
          </a:p>
        </p:txBody>
      </p:sp>
      <p:pic>
        <p:nvPicPr>
          <p:cNvPr id="42" name="図 41"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7700588" y="4999500"/>
            <a:ext cx="1430251" cy="943022"/>
          </a:xfrm>
          <a:prstGeom prst="rect">
            <a:avLst/>
          </a:prstGeom>
          <a:ln>
            <a:solidFill>
              <a:schemeClr val="tx1">
                <a:lumMod val="95000"/>
                <a:lumOff val="5000"/>
              </a:schemeClr>
            </a:solidFill>
          </a:ln>
        </p:spPr>
      </p:pic>
      <p:sp>
        <p:nvSpPr>
          <p:cNvPr id="43" name="AutoShape 6" descr="「ユニオンジャック」の画像検索結果"/>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ja-JP" altLang="en-US" sz="1350"/>
          </a:p>
        </p:txBody>
      </p:sp>
      <p:pic>
        <p:nvPicPr>
          <p:cNvPr id="45" name="図 44" descr="ユニオンジャック - Google 検索 - Google Chrome"/>
          <p:cNvPicPr>
            <a:picLocks noChangeAspect="1"/>
          </p:cNvPicPr>
          <p:nvPr/>
        </p:nvPicPr>
        <p:blipFill rotWithShape="1">
          <a:blip r:embed="rId3">
            <a:extLst>
              <a:ext uri="{28A0092B-C50C-407E-A947-70E740481C1C}">
                <a14:useLocalDpi xmlns:a14="http://schemas.microsoft.com/office/drawing/2010/main" val="0"/>
              </a:ext>
            </a:extLst>
          </a:blip>
          <a:srcRect l="1416" t="22589" r="82240" b="62626"/>
          <a:stretch/>
        </p:blipFill>
        <p:spPr>
          <a:xfrm>
            <a:off x="323491" y="1572528"/>
            <a:ext cx="1494527" cy="731089"/>
          </a:xfrm>
          <a:prstGeom prst="rect">
            <a:avLst/>
          </a:prstGeom>
        </p:spPr>
      </p:pic>
      <p:pic>
        <p:nvPicPr>
          <p:cNvPr id="21" name="図 20"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718771" y="3315187"/>
            <a:ext cx="302246" cy="199283"/>
          </a:xfrm>
          <a:prstGeom prst="rect">
            <a:avLst/>
          </a:prstGeom>
          <a:ln>
            <a:solidFill>
              <a:schemeClr val="tx1">
                <a:lumMod val="95000"/>
                <a:lumOff val="5000"/>
              </a:schemeClr>
            </a:solidFill>
          </a:ln>
        </p:spPr>
      </p:pic>
      <p:pic>
        <p:nvPicPr>
          <p:cNvPr id="22" name="図 21"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237552" y="4450152"/>
            <a:ext cx="302246" cy="199283"/>
          </a:xfrm>
          <a:prstGeom prst="rect">
            <a:avLst/>
          </a:prstGeom>
          <a:ln>
            <a:solidFill>
              <a:schemeClr val="tx1">
                <a:lumMod val="95000"/>
                <a:lumOff val="5000"/>
              </a:schemeClr>
            </a:solidFill>
          </a:ln>
        </p:spPr>
      </p:pic>
      <p:pic>
        <p:nvPicPr>
          <p:cNvPr id="23" name="図 22"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3801348" y="3296367"/>
            <a:ext cx="233657" cy="114300"/>
          </a:xfrm>
          <a:prstGeom prst="rect">
            <a:avLst/>
          </a:prstGeom>
        </p:spPr>
      </p:pic>
      <p:pic>
        <p:nvPicPr>
          <p:cNvPr id="25" name="図 24"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4129154" y="3300677"/>
            <a:ext cx="233657" cy="114300"/>
          </a:xfrm>
          <a:prstGeom prst="rect">
            <a:avLst/>
          </a:prstGeom>
        </p:spPr>
      </p:pic>
      <p:pic>
        <p:nvPicPr>
          <p:cNvPr id="26" name="図 25"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4465582" y="2349623"/>
            <a:ext cx="233657" cy="114300"/>
          </a:xfrm>
          <a:prstGeom prst="rect">
            <a:avLst/>
          </a:prstGeom>
        </p:spPr>
      </p:pic>
      <p:cxnSp>
        <p:nvCxnSpPr>
          <p:cNvPr id="27" name="直線矢印コネクタ 26"/>
          <p:cNvCxnSpPr/>
          <p:nvPr/>
        </p:nvCxnSpPr>
        <p:spPr>
          <a:xfrm>
            <a:off x="5415650" y="5585102"/>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3986813" y="1553832"/>
            <a:ext cx="233657" cy="114300"/>
          </a:xfrm>
          <a:prstGeom prst="rect">
            <a:avLst/>
          </a:prstGeom>
        </p:spPr>
      </p:pic>
      <p:pic>
        <p:nvPicPr>
          <p:cNvPr id="29" name="図 28"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520068" y="5729019"/>
            <a:ext cx="302246" cy="199283"/>
          </a:xfrm>
          <a:prstGeom prst="rect">
            <a:avLst/>
          </a:prstGeom>
          <a:ln>
            <a:solidFill>
              <a:schemeClr val="tx1">
                <a:lumMod val="95000"/>
                <a:lumOff val="5000"/>
              </a:schemeClr>
            </a:solidFill>
          </a:ln>
        </p:spPr>
      </p:pic>
      <p:cxnSp>
        <p:nvCxnSpPr>
          <p:cNvPr id="30" name="直線矢印コネクタ 29"/>
          <p:cNvCxnSpPr/>
          <p:nvPr/>
        </p:nvCxnSpPr>
        <p:spPr>
          <a:xfrm>
            <a:off x="3854273" y="1759288"/>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5407023" y="3208530"/>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図 32"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748967" y="4432301"/>
            <a:ext cx="302246" cy="199283"/>
          </a:xfrm>
          <a:prstGeom prst="rect">
            <a:avLst/>
          </a:prstGeom>
          <a:ln>
            <a:solidFill>
              <a:schemeClr val="tx1">
                <a:lumMod val="95000"/>
                <a:lumOff val="5000"/>
              </a:schemeClr>
            </a:solidFill>
          </a:ln>
        </p:spPr>
      </p:pic>
      <p:pic>
        <p:nvPicPr>
          <p:cNvPr id="36" name="図 35"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237851" y="3325970"/>
            <a:ext cx="302246" cy="199283"/>
          </a:xfrm>
          <a:prstGeom prst="rect">
            <a:avLst/>
          </a:prstGeom>
          <a:ln>
            <a:solidFill>
              <a:schemeClr val="tx1">
                <a:lumMod val="95000"/>
                <a:lumOff val="5000"/>
              </a:schemeClr>
            </a:solidFill>
          </a:ln>
        </p:spPr>
      </p:pic>
      <p:pic>
        <p:nvPicPr>
          <p:cNvPr id="40" name="図 39"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3572751" y="2349620"/>
            <a:ext cx="233657" cy="114300"/>
          </a:xfrm>
          <a:prstGeom prst="rect">
            <a:avLst/>
          </a:prstGeom>
        </p:spPr>
      </p:pic>
    </p:spTree>
    <p:extLst>
      <p:ext uri="{BB962C8B-B14F-4D97-AF65-F5344CB8AC3E}">
        <p14:creationId xmlns:p14="http://schemas.microsoft.com/office/powerpoint/2010/main" val="240052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29397" y="4639237"/>
            <a:ext cx="8773064" cy="610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図 6"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7682689" y="4949791"/>
            <a:ext cx="1316819" cy="868232"/>
          </a:xfrm>
          <a:prstGeom prst="rect">
            <a:avLst/>
          </a:prstGeom>
          <a:ln>
            <a:solidFill>
              <a:schemeClr val="tx1">
                <a:lumMod val="95000"/>
                <a:lumOff val="5000"/>
              </a:schemeClr>
            </a:solidFill>
          </a:ln>
        </p:spPr>
      </p:pic>
      <p:pic>
        <p:nvPicPr>
          <p:cNvPr id="8" name="図 7" descr="ユニオンジャック - Google 検索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16" t="22589" r="82240" b="62626"/>
          <a:stretch/>
        </p:blipFill>
        <p:spPr>
          <a:xfrm>
            <a:off x="174683" y="5409842"/>
            <a:ext cx="1026286" cy="502036"/>
          </a:xfrm>
          <a:prstGeom prst="rect">
            <a:avLst/>
          </a:prstGeom>
        </p:spPr>
      </p:pic>
      <p:cxnSp>
        <p:nvCxnSpPr>
          <p:cNvPr id="11" name="直線コネクタ 10"/>
          <p:cNvCxnSpPr/>
          <p:nvPr/>
        </p:nvCxnSpPr>
        <p:spPr>
          <a:xfrm>
            <a:off x="2930642" y="3768666"/>
            <a:ext cx="26063" cy="221267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2471471" y="3768665"/>
            <a:ext cx="11209" cy="224286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a:off x="2136063" y="5386120"/>
            <a:ext cx="668467" cy="575813"/>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需要</a:t>
            </a:r>
          </a:p>
        </p:txBody>
      </p:sp>
      <p:sp>
        <p:nvSpPr>
          <p:cNvPr id="29" name="二等辺三角形 28"/>
          <p:cNvSpPr/>
          <p:nvPr/>
        </p:nvSpPr>
        <p:spPr>
          <a:xfrm>
            <a:off x="2621304" y="5386119"/>
            <a:ext cx="668467" cy="57581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供給</a:t>
            </a:r>
          </a:p>
        </p:txBody>
      </p:sp>
      <p:sp>
        <p:nvSpPr>
          <p:cNvPr id="32" name="右矢印 31"/>
          <p:cNvSpPr/>
          <p:nvPr/>
        </p:nvSpPr>
        <p:spPr>
          <a:xfrm flipH="1">
            <a:off x="6318847" y="1083694"/>
            <a:ext cx="2149708" cy="26044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ドライバー</a:t>
            </a:r>
            <a:endParaRPr lang="en-US" altLang="ja-JP" sz="2400" dirty="0">
              <a:solidFill>
                <a:schemeClr val="tx1">
                  <a:lumMod val="95000"/>
                  <a:lumOff val="5000"/>
                </a:schemeClr>
              </a:solidFill>
            </a:endParaRPr>
          </a:p>
          <a:p>
            <a:pPr algn="ctr"/>
            <a:r>
              <a:rPr lang="ja-JP" altLang="en-US" sz="2400" dirty="0">
                <a:solidFill>
                  <a:schemeClr val="tx1">
                    <a:lumMod val="95000"/>
                    <a:lumOff val="5000"/>
                  </a:schemeClr>
                </a:solidFill>
              </a:rPr>
              <a:t>スキル</a:t>
            </a:r>
            <a:endParaRPr lang="en-US" altLang="ja-JP" sz="2400" dirty="0">
              <a:solidFill>
                <a:schemeClr val="tx1">
                  <a:lumMod val="95000"/>
                  <a:lumOff val="5000"/>
                </a:schemeClr>
              </a:solidFill>
            </a:endParaRPr>
          </a:p>
          <a:p>
            <a:pPr algn="ctr"/>
            <a:r>
              <a:rPr lang="ja-JP" altLang="en-US" sz="2400" dirty="0">
                <a:solidFill>
                  <a:schemeClr val="tx1">
                    <a:lumMod val="95000"/>
                    <a:lumOff val="5000"/>
                  </a:schemeClr>
                </a:solidFill>
              </a:rPr>
              <a:t>へ依存</a:t>
            </a:r>
          </a:p>
        </p:txBody>
      </p:sp>
      <p:sp>
        <p:nvSpPr>
          <p:cNvPr id="33" name="右矢印 32"/>
          <p:cNvSpPr/>
          <p:nvPr/>
        </p:nvSpPr>
        <p:spPr>
          <a:xfrm>
            <a:off x="667531" y="1789745"/>
            <a:ext cx="1904165" cy="26044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配車アルゴリズムの向上</a:t>
            </a:r>
          </a:p>
        </p:txBody>
      </p:sp>
      <p:sp>
        <p:nvSpPr>
          <p:cNvPr id="34" name="角丸四角形 33"/>
          <p:cNvSpPr/>
          <p:nvPr/>
        </p:nvSpPr>
        <p:spPr>
          <a:xfrm>
            <a:off x="2950101" y="4706789"/>
            <a:ext cx="4162848" cy="3687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lumMod val="95000"/>
                    <a:lumOff val="5000"/>
                  </a:schemeClr>
                </a:solidFill>
              </a:rPr>
              <a:t>　　　　　　　　　流し営業台数</a:t>
            </a:r>
          </a:p>
        </p:txBody>
      </p:sp>
      <p:sp>
        <p:nvSpPr>
          <p:cNvPr id="35" name="テキスト ボックス 34"/>
          <p:cNvSpPr txBox="1"/>
          <p:nvPr/>
        </p:nvSpPr>
        <p:spPr>
          <a:xfrm>
            <a:off x="3055823" y="4450150"/>
            <a:ext cx="1082615" cy="507831"/>
          </a:xfrm>
          <a:prstGeom prst="rect">
            <a:avLst/>
          </a:prstGeom>
          <a:noFill/>
        </p:spPr>
        <p:txBody>
          <a:bodyPr wrap="square" rtlCol="0">
            <a:spAutoFit/>
          </a:bodyPr>
          <a:lstStyle/>
          <a:p>
            <a:pPr algn="ctr"/>
            <a:r>
              <a:rPr lang="ja-JP" altLang="en-US" sz="1350" dirty="0">
                <a:solidFill>
                  <a:schemeClr val="tx1">
                    <a:lumMod val="95000"/>
                    <a:lumOff val="5000"/>
                  </a:schemeClr>
                </a:solidFill>
              </a:rPr>
              <a:t>ロンドン</a:t>
            </a:r>
            <a:r>
              <a:rPr lang="en-US" altLang="ja-JP" sz="1350" dirty="0">
                <a:solidFill>
                  <a:schemeClr val="tx1">
                    <a:lumMod val="95000"/>
                    <a:lumOff val="5000"/>
                  </a:schemeClr>
                </a:solidFill>
              </a:rPr>
              <a:t>,NYC</a:t>
            </a:r>
          </a:p>
          <a:p>
            <a:pPr algn="ctr"/>
            <a:r>
              <a:rPr lang="ja-JP" altLang="en-US" sz="1350" dirty="0">
                <a:solidFill>
                  <a:schemeClr val="tx1">
                    <a:lumMod val="95000"/>
                    <a:lumOff val="5000"/>
                  </a:schemeClr>
                </a:solidFill>
              </a:rPr>
              <a:t>　不足気味</a:t>
            </a:r>
          </a:p>
        </p:txBody>
      </p:sp>
      <p:sp>
        <p:nvSpPr>
          <p:cNvPr id="36" name="テキスト ボックス 35"/>
          <p:cNvSpPr txBox="1"/>
          <p:nvPr/>
        </p:nvSpPr>
        <p:spPr>
          <a:xfrm>
            <a:off x="6133289" y="4473880"/>
            <a:ext cx="914487" cy="507831"/>
          </a:xfrm>
          <a:prstGeom prst="rect">
            <a:avLst/>
          </a:prstGeom>
          <a:noFill/>
        </p:spPr>
        <p:txBody>
          <a:bodyPr wrap="square" rtlCol="0">
            <a:spAutoFit/>
          </a:bodyPr>
          <a:lstStyle/>
          <a:p>
            <a:pPr algn="ctr"/>
            <a:r>
              <a:rPr lang="ja-JP" altLang="en-US" sz="1350" dirty="0">
                <a:solidFill>
                  <a:schemeClr val="tx1">
                    <a:lumMod val="95000"/>
                    <a:lumOff val="5000"/>
                  </a:schemeClr>
                </a:solidFill>
              </a:rPr>
              <a:t>東京</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過剰気味</a:t>
            </a:r>
          </a:p>
        </p:txBody>
      </p:sp>
      <p:sp>
        <p:nvSpPr>
          <p:cNvPr id="37" name="テキスト ボックス 36"/>
          <p:cNvSpPr txBox="1"/>
          <p:nvPr/>
        </p:nvSpPr>
        <p:spPr>
          <a:xfrm>
            <a:off x="2322662" y="3333734"/>
            <a:ext cx="877286" cy="923330"/>
          </a:xfrm>
          <a:prstGeom prst="rect">
            <a:avLst/>
          </a:prstGeom>
          <a:noFill/>
        </p:spPr>
        <p:txBody>
          <a:bodyPr vert="horz" wrap="square" rtlCol="0">
            <a:spAutoFit/>
          </a:bodyPr>
          <a:lstStyle/>
          <a:p>
            <a:r>
              <a:rPr lang="en-US" altLang="ja-JP" dirty="0">
                <a:solidFill>
                  <a:schemeClr val="tx1">
                    <a:lumMod val="95000"/>
                    <a:lumOff val="5000"/>
                  </a:schemeClr>
                </a:solidFill>
              </a:rPr>
              <a:t>Uber</a:t>
            </a:r>
          </a:p>
          <a:p>
            <a:r>
              <a:rPr lang="en-US" altLang="ja-JP" dirty="0">
                <a:solidFill>
                  <a:schemeClr val="tx1">
                    <a:lumMod val="95000"/>
                    <a:lumOff val="5000"/>
                  </a:schemeClr>
                </a:solidFill>
              </a:rPr>
              <a:t>PHV</a:t>
            </a:r>
            <a:r>
              <a:rPr lang="ja-JP" altLang="en-US" dirty="0">
                <a:solidFill>
                  <a:schemeClr val="tx1">
                    <a:lumMod val="95000"/>
                    <a:lumOff val="5000"/>
                  </a:schemeClr>
                </a:solidFill>
              </a:rPr>
              <a:t>の普及</a:t>
            </a:r>
          </a:p>
        </p:txBody>
      </p:sp>
      <p:sp>
        <p:nvSpPr>
          <p:cNvPr id="38" name="正方形/長方形 37"/>
          <p:cNvSpPr/>
          <p:nvPr/>
        </p:nvSpPr>
        <p:spPr>
          <a:xfrm>
            <a:off x="156466" y="952142"/>
            <a:ext cx="4385344" cy="6167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図２　　人流データベースの構築</a:t>
            </a:r>
          </a:p>
        </p:txBody>
      </p:sp>
      <p:sp>
        <p:nvSpPr>
          <p:cNvPr id="40" name="左右矢印 39"/>
          <p:cNvSpPr/>
          <p:nvPr/>
        </p:nvSpPr>
        <p:spPr>
          <a:xfrm>
            <a:off x="3776634" y="3844985"/>
            <a:ext cx="1476720" cy="363474"/>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英米　　　　日本</a:t>
            </a:r>
          </a:p>
        </p:txBody>
      </p:sp>
      <p:sp>
        <p:nvSpPr>
          <p:cNvPr id="41" name="上カーブ矢印 40"/>
          <p:cNvSpPr/>
          <p:nvPr/>
        </p:nvSpPr>
        <p:spPr>
          <a:xfrm rot="18408470">
            <a:off x="2656686" y="2192448"/>
            <a:ext cx="1689922" cy="561166"/>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54" name="テキスト ボックス 53"/>
          <p:cNvSpPr txBox="1"/>
          <p:nvPr/>
        </p:nvSpPr>
        <p:spPr>
          <a:xfrm>
            <a:off x="2322662" y="1788466"/>
            <a:ext cx="1235734" cy="715581"/>
          </a:xfrm>
          <a:prstGeom prst="rect">
            <a:avLst/>
          </a:prstGeom>
          <a:noFill/>
        </p:spPr>
        <p:txBody>
          <a:bodyPr vert="horz" wrap="square" rtlCol="0">
            <a:spAutoFit/>
          </a:bodyPr>
          <a:lstStyle/>
          <a:p>
            <a:r>
              <a:rPr lang="ja-JP" altLang="en-US" sz="1350" dirty="0">
                <a:solidFill>
                  <a:schemeClr val="tx1">
                    <a:lumMod val="95000"/>
                    <a:lumOff val="5000"/>
                  </a:schemeClr>
                </a:solidFill>
              </a:rPr>
              <a:t>流し営業と車庫待ち営業の区別の希薄化</a:t>
            </a:r>
          </a:p>
        </p:txBody>
      </p:sp>
      <p:sp>
        <p:nvSpPr>
          <p:cNvPr id="55" name="テキスト ボックス 54"/>
          <p:cNvSpPr txBox="1"/>
          <p:nvPr/>
        </p:nvSpPr>
        <p:spPr>
          <a:xfrm>
            <a:off x="4534830" y="1641718"/>
            <a:ext cx="600164" cy="1196921"/>
          </a:xfrm>
          <a:prstGeom prst="rect">
            <a:avLst/>
          </a:prstGeom>
          <a:noFill/>
        </p:spPr>
        <p:txBody>
          <a:bodyPr vert="eaVert" wrap="square" rtlCol="0">
            <a:spAutoFit/>
          </a:bodyPr>
          <a:lstStyle/>
          <a:p>
            <a:r>
              <a:rPr lang="ja-JP" altLang="en-US" sz="1350" dirty="0">
                <a:solidFill>
                  <a:schemeClr val="tx1">
                    <a:lumMod val="95000"/>
                    <a:lumOff val="5000"/>
                  </a:schemeClr>
                </a:solidFill>
              </a:rPr>
              <a:t>流し営業主体の経営が継続</a:t>
            </a:r>
          </a:p>
        </p:txBody>
      </p:sp>
      <p:pic>
        <p:nvPicPr>
          <p:cNvPr id="58" name="図 57"/>
          <p:cNvPicPr>
            <a:picLocks noChangeAspect="1"/>
          </p:cNvPicPr>
          <p:nvPr/>
        </p:nvPicPr>
        <p:blipFill rotWithShape="1">
          <a:blip r:embed="rId4"/>
          <a:srcRect l="933" t="9630" r="83253" b="75693"/>
          <a:stretch/>
        </p:blipFill>
        <p:spPr>
          <a:xfrm>
            <a:off x="2992150" y="1505156"/>
            <a:ext cx="361760" cy="188860"/>
          </a:xfrm>
          <a:prstGeom prst="rect">
            <a:avLst/>
          </a:prstGeom>
        </p:spPr>
      </p:pic>
      <p:pic>
        <p:nvPicPr>
          <p:cNvPr id="59" name="図 58"/>
          <p:cNvPicPr>
            <a:picLocks noChangeAspect="1"/>
          </p:cNvPicPr>
          <p:nvPr/>
        </p:nvPicPr>
        <p:blipFill rotWithShape="1">
          <a:blip r:embed="rId4"/>
          <a:srcRect l="933" t="9630" r="83253" b="75693"/>
          <a:stretch/>
        </p:blipFill>
        <p:spPr>
          <a:xfrm>
            <a:off x="3372194" y="1500381"/>
            <a:ext cx="361760" cy="188860"/>
          </a:xfrm>
          <a:prstGeom prst="rect">
            <a:avLst/>
          </a:prstGeom>
        </p:spPr>
      </p:pic>
      <p:pic>
        <p:nvPicPr>
          <p:cNvPr id="60" name="図 59"/>
          <p:cNvPicPr>
            <a:picLocks noChangeAspect="1"/>
          </p:cNvPicPr>
          <p:nvPr/>
        </p:nvPicPr>
        <p:blipFill rotWithShape="1">
          <a:blip r:embed="rId4"/>
          <a:srcRect l="933" t="9630" r="83253" b="75693"/>
          <a:stretch/>
        </p:blipFill>
        <p:spPr>
          <a:xfrm>
            <a:off x="2610124" y="1508541"/>
            <a:ext cx="361760" cy="188860"/>
          </a:xfrm>
          <a:prstGeom prst="rect">
            <a:avLst/>
          </a:prstGeom>
        </p:spPr>
      </p:pic>
      <p:pic>
        <p:nvPicPr>
          <p:cNvPr id="63" name="図 62"/>
          <p:cNvPicPr>
            <a:picLocks noChangeAspect="1"/>
          </p:cNvPicPr>
          <p:nvPr/>
        </p:nvPicPr>
        <p:blipFill rotWithShape="1">
          <a:blip r:embed="rId4"/>
          <a:srcRect l="933" t="9630" r="83253" b="75693"/>
          <a:stretch/>
        </p:blipFill>
        <p:spPr>
          <a:xfrm>
            <a:off x="919902" y="4794595"/>
            <a:ext cx="1049269" cy="547779"/>
          </a:xfrm>
          <a:prstGeom prst="rect">
            <a:avLst/>
          </a:prstGeom>
        </p:spPr>
      </p:pic>
      <p:cxnSp>
        <p:nvCxnSpPr>
          <p:cNvPr id="39" name="直線コネクタ 38"/>
          <p:cNvCxnSpPr/>
          <p:nvPr/>
        </p:nvCxnSpPr>
        <p:spPr>
          <a:xfrm flipH="1">
            <a:off x="4515928" y="967237"/>
            <a:ext cx="38819" cy="492352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上カーブ矢印 44"/>
          <p:cNvSpPr/>
          <p:nvPr/>
        </p:nvSpPr>
        <p:spPr>
          <a:xfrm rot="7313085">
            <a:off x="-416101" y="1801312"/>
            <a:ext cx="1689922" cy="502157"/>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46" name="テキスト ボックス 45"/>
          <p:cNvSpPr txBox="1"/>
          <p:nvPr/>
        </p:nvSpPr>
        <p:spPr>
          <a:xfrm>
            <a:off x="202724" y="1756559"/>
            <a:ext cx="1263140" cy="923330"/>
          </a:xfrm>
          <a:prstGeom prst="rect">
            <a:avLst/>
          </a:prstGeom>
          <a:noFill/>
        </p:spPr>
        <p:txBody>
          <a:bodyPr vert="horz" wrap="square" rtlCol="0">
            <a:spAutoFit/>
          </a:bodyPr>
          <a:lstStyle/>
          <a:p>
            <a:r>
              <a:rPr lang="ja-JP" altLang="en-US" sz="1350" dirty="0">
                <a:solidFill>
                  <a:schemeClr val="tx1">
                    <a:lumMod val="95000"/>
                    <a:lumOff val="5000"/>
                  </a:schemeClr>
                </a:solidFill>
              </a:rPr>
              <a:t>データベース活用による需要予測精度向上</a:t>
            </a:r>
          </a:p>
        </p:txBody>
      </p:sp>
      <p:cxnSp>
        <p:nvCxnSpPr>
          <p:cNvPr id="47" name="直線コネクタ 46"/>
          <p:cNvCxnSpPr/>
          <p:nvPr/>
        </p:nvCxnSpPr>
        <p:spPr>
          <a:xfrm flipH="1">
            <a:off x="6519406" y="3740630"/>
            <a:ext cx="11209" cy="224286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9" name="二等辺三角形 48"/>
          <p:cNvSpPr/>
          <p:nvPr/>
        </p:nvSpPr>
        <p:spPr>
          <a:xfrm>
            <a:off x="6183999" y="5358085"/>
            <a:ext cx="668467" cy="575813"/>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需要</a:t>
            </a:r>
          </a:p>
        </p:txBody>
      </p:sp>
      <p:cxnSp>
        <p:nvCxnSpPr>
          <p:cNvPr id="50" name="直線コネクタ 49"/>
          <p:cNvCxnSpPr/>
          <p:nvPr/>
        </p:nvCxnSpPr>
        <p:spPr>
          <a:xfrm>
            <a:off x="7101506" y="3740636"/>
            <a:ext cx="26063" cy="221267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1" name="二等辺三角形 50"/>
          <p:cNvSpPr/>
          <p:nvPr/>
        </p:nvSpPr>
        <p:spPr>
          <a:xfrm>
            <a:off x="6792168" y="5358089"/>
            <a:ext cx="668467" cy="57581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供給</a:t>
            </a:r>
          </a:p>
        </p:txBody>
      </p:sp>
      <p:pic>
        <p:nvPicPr>
          <p:cNvPr id="52" name="図 51"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4633706" y="4202146"/>
            <a:ext cx="302246" cy="199283"/>
          </a:xfrm>
          <a:prstGeom prst="rect">
            <a:avLst/>
          </a:prstGeom>
          <a:ln>
            <a:solidFill>
              <a:schemeClr val="tx1">
                <a:lumMod val="95000"/>
                <a:lumOff val="5000"/>
              </a:schemeClr>
            </a:solidFill>
          </a:ln>
        </p:spPr>
      </p:pic>
      <p:pic>
        <p:nvPicPr>
          <p:cNvPr id="56" name="図 55"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4107365" y="4197827"/>
            <a:ext cx="343866" cy="168212"/>
          </a:xfrm>
          <a:prstGeom prst="rect">
            <a:avLst/>
          </a:prstGeom>
        </p:spPr>
      </p:pic>
      <p:pic>
        <p:nvPicPr>
          <p:cNvPr id="57" name="図 56"/>
          <p:cNvPicPr>
            <a:picLocks noChangeAspect="1"/>
          </p:cNvPicPr>
          <p:nvPr/>
        </p:nvPicPr>
        <p:blipFill rotWithShape="1">
          <a:blip r:embed="rId4"/>
          <a:srcRect l="933" t="9630" r="83253" b="75693"/>
          <a:stretch/>
        </p:blipFill>
        <p:spPr>
          <a:xfrm>
            <a:off x="3725876" y="4202601"/>
            <a:ext cx="361760" cy="188860"/>
          </a:xfrm>
          <a:prstGeom prst="rect">
            <a:avLst/>
          </a:prstGeom>
        </p:spPr>
      </p:pic>
      <p:sp>
        <p:nvSpPr>
          <p:cNvPr id="2" name="テキスト ボックス 1"/>
          <p:cNvSpPr txBox="1"/>
          <p:nvPr/>
        </p:nvSpPr>
        <p:spPr>
          <a:xfrm>
            <a:off x="-19410" y="3740578"/>
            <a:ext cx="772586" cy="507831"/>
          </a:xfrm>
          <a:prstGeom prst="rect">
            <a:avLst/>
          </a:prstGeom>
          <a:noFill/>
        </p:spPr>
        <p:txBody>
          <a:bodyPr wrap="square" rtlCol="0">
            <a:spAutoFit/>
          </a:bodyPr>
          <a:lstStyle/>
          <a:p>
            <a:r>
              <a:rPr lang="en-US" altLang="ja-JP" sz="1350" dirty="0"/>
              <a:t>Mini-Cab</a:t>
            </a:r>
            <a:endParaRPr lang="ja-JP" altLang="en-US" sz="1350" dirty="0"/>
          </a:p>
        </p:txBody>
      </p:sp>
      <p:pic>
        <p:nvPicPr>
          <p:cNvPr id="42" name="図 41"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4014629" y="3082870"/>
            <a:ext cx="343866" cy="168212"/>
          </a:xfrm>
          <a:prstGeom prst="rect">
            <a:avLst/>
          </a:prstGeom>
        </p:spPr>
      </p:pic>
      <p:sp>
        <p:nvSpPr>
          <p:cNvPr id="43" name="テキスト ボックス 42"/>
          <p:cNvSpPr txBox="1"/>
          <p:nvPr/>
        </p:nvSpPr>
        <p:spPr>
          <a:xfrm>
            <a:off x="3739551" y="2806771"/>
            <a:ext cx="826185" cy="507831"/>
          </a:xfrm>
          <a:prstGeom prst="rect">
            <a:avLst/>
          </a:prstGeom>
          <a:noFill/>
        </p:spPr>
        <p:txBody>
          <a:bodyPr wrap="square" rtlCol="0">
            <a:spAutoFit/>
          </a:bodyPr>
          <a:lstStyle/>
          <a:p>
            <a:r>
              <a:rPr lang="en-US" altLang="ja-JP" sz="1350" dirty="0"/>
              <a:t>Black-Cab</a:t>
            </a:r>
            <a:endParaRPr lang="ja-JP" altLang="en-US" sz="1350" dirty="0"/>
          </a:p>
        </p:txBody>
      </p:sp>
      <p:pic>
        <p:nvPicPr>
          <p:cNvPr id="53" name="図 52"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169412" y="4025304"/>
            <a:ext cx="343866" cy="168212"/>
          </a:xfrm>
          <a:prstGeom prst="rect">
            <a:avLst/>
          </a:prstGeom>
        </p:spPr>
      </p:pic>
      <p:pic>
        <p:nvPicPr>
          <p:cNvPr id="61" name="図 60"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5006804" y="3048370"/>
            <a:ext cx="302246" cy="199283"/>
          </a:xfrm>
          <a:prstGeom prst="rect">
            <a:avLst/>
          </a:prstGeom>
          <a:ln>
            <a:solidFill>
              <a:schemeClr val="tx1">
                <a:lumMod val="95000"/>
                <a:lumOff val="5000"/>
              </a:schemeClr>
            </a:solidFill>
          </a:ln>
        </p:spPr>
      </p:pic>
      <p:sp>
        <p:nvSpPr>
          <p:cNvPr id="62" name="テキスト ボックス 61"/>
          <p:cNvSpPr txBox="1"/>
          <p:nvPr/>
        </p:nvSpPr>
        <p:spPr>
          <a:xfrm>
            <a:off x="4720801" y="2804612"/>
            <a:ext cx="1271525" cy="253916"/>
          </a:xfrm>
          <a:prstGeom prst="rect">
            <a:avLst/>
          </a:prstGeom>
          <a:noFill/>
        </p:spPr>
        <p:txBody>
          <a:bodyPr wrap="square" rtlCol="0">
            <a:spAutoFit/>
          </a:bodyPr>
          <a:lstStyle/>
          <a:p>
            <a:r>
              <a:rPr lang="ja-JP" altLang="en-US" sz="1050" dirty="0"/>
              <a:t>東京法人タクシー</a:t>
            </a:r>
          </a:p>
        </p:txBody>
      </p:sp>
      <p:sp>
        <p:nvSpPr>
          <p:cNvPr id="4" name="左カーブ矢印 3"/>
          <p:cNvSpPr/>
          <p:nvPr/>
        </p:nvSpPr>
        <p:spPr>
          <a:xfrm>
            <a:off x="5149971" y="1743612"/>
            <a:ext cx="280562" cy="10988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4" name="左カーブ矢印 63"/>
          <p:cNvSpPr/>
          <p:nvPr/>
        </p:nvSpPr>
        <p:spPr>
          <a:xfrm rot="857828" flipH="1">
            <a:off x="4176762" y="1703685"/>
            <a:ext cx="250825" cy="11006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pic>
        <p:nvPicPr>
          <p:cNvPr id="65" name="図 64"/>
          <p:cNvPicPr>
            <a:picLocks noChangeAspect="1"/>
          </p:cNvPicPr>
          <p:nvPr/>
        </p:nvPicPr>
        <p:blipFill rotWithShape="1">
          <a:blip r:embed="rId4"/>
          <a:srcRect l="933" t="9630" r="83253" b="75693"/>
          <a:stretch/>
        </p:blipFill>
        <p:spPr>
          <a:xfrm>
            <a:off x="954646" y="4025760"/>
            <a:ext cx="361760" cy="188860"/>
          </a:xfrm>
          <a:prstGeom prst="rect">
            <a:avLst/>
          </a:prstGeom>
        </p:spPr>
      </p:pic>
      <p:sp>
        <p:nvSpPr>
          <p:cNvPr id="66" name="テキスト ボックス 65"/>
          <p:cNvSpPr txBox="1"/>
          <p:nvPr/>
        </p:nvSpPr>
        <p:spPr>
          <a:xfrm>
            <a:off x="800098" y="3731953"/>
            <a:ext cx="772586" cy="507831"/>
          </a:xfrm>
          <a:prstGeom prst="rect">
            <a:avLst/>
          </a:prstGeom>
          <a:noFill/>
        </p:spPr>
        <p:txBody>
          <a:bodyPr wrap="square" rtlCol="0">
            <a:spAutoFit/>
          </a:bodyPr>
          <a:lstStyle/>
          <a:p>
            <a:r>
              <a:rPr lang="en-US" altLang="ja-JP" sz="1350" dirty="0" err="1"/>
              <a:t>Uber,Lyft</a:t>
            </a:r>
            <a:endParaRPr lang="ja-JP" altLang="en-US" sz="1350" dirty="0"/>
          </a:p>
        </p:txBody>
      </p:sp>
      <p:pic>
        <p:nvPicPr>
          <p:cNvPr id="67" name="図 66"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2244050" y="1519335"/>
            <a:ext cx="343866" cy="168212"/>
          </a:xfrm>
          <a:prstGeom prst="rect">
            <a:avLst/>
          </a:prstGeom>
        </p:spPr>
      </p:pic>
    </p:spTree>
    <p:extLst>
      <p:ext uri="{BB962C8B-B14F-4D97-AF65-F5344CB8AC3E}">
        <p14:creationId xmlns:p14="http://schemas.microsoft.com/office/powerpoint/2010/main" val="115172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yc.gov/html/tlc/images/features/map_yellow_cab_pick_u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354" y="1298816"/>
            <a:ext cx="4674246" cy="451431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a:xfrm>
            <a:off x="938123" y="1732785"/>
            <a:ext cx="3034339" cy="1375960"/>
          </a:xfrm>
        </p:spPr>
        <p:txBody>
          <a:bodyPr>
            <a:normAutofit fontScale="90000"/>
          </a:bodyPr>
          <a:lstStyle/>
          <a:p>
            <a:pPr algn="ctr"/>
            <a:r>
              <a:rPr kumimoji="1" lang="en-US" altLang="ja-JP" dirty="0" smtClean="0"/>
              <a:t/>
            </a:r>
            <a:br>
              <a:rPr kumimoji="1" lang="en-US" altLang="ja-JP" dirty="0" smtClean="0"/>
            </a:br>
            <a:r>
              <a:rPr lang="ja-JP" altLang="en-US" sz="2325" dirty="0"/>
              <a:t>ＮＹＣの</a:t>
            </a:r>
            <a:r>
              <a:rPr lang="en-US" altLang="ja-JP" dirty="0" smtClean="0"/>
              <a:t>yellow-cab</a:t>
            </a:r>
            <a:br>
              <a:rPr lang="en-US" altLang="ja-JP" dirty="0" smtClean="0"/>
            </a:br>
            <a:r>
              <a:rPr lang="ja-JP" altLang="en-US" dirty="0" smtClean="0"/>
              <a:t>配車</a:t>
            </a:r>
            <a:r>
              <a:rPr lang="ja-JP" altLang="en-US" dirty="0"/>
              <a:t>状況</a:t>
            </a:r>
            <a:endParaRPr kumimoji="1" lang="ja-JP" altLang="en-US" dirty="0"/>
          </a:p>
        </p:txBody>
      </p:sp>
    </p:spTree>
    <p:extLst>
      <p:ext uri="{BB962C8B-B14F-4D97-AF65-F5344CB8AC3E}">
        <p14:creationId xmlns:p14="http://schemas.microsoft.com/office/powerpoint/2010/main" val="3665747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 3"/>
          <p:cNvSpPr>
            <a:spLocks noGrp="1"/>
          </p:cNvSpPr>
          <p:nvPr>
            <p:ph type="sldNum" sz="quarter" idx="12"/>
          </p:nvPr>
        </p:nvSpPr>
        <p:spPr/>
        <p:txBody>
          <a:bodyPr/>
          <a:lstStyle/>
          <a:p>
            <a:fld id="{CB8B60F7-093C-405E-81CD-55D732F50ACD}" type="slidenum">
              <a:rPr lang="en-US" altLang="ja-JP"/>
              <a:pPr/>
              <a:t>19</a:t>
            </a:fld>
            <a:endParaRPr lang="en-US" altLang="ja-JP"/>
          </a:p>
        </p:txBody>
      </p:sp>
      <p:sp>
        <p:nvSpPr>
          <p:cNvPr id="133122" name="Rectangle 2"/>
          <p:cNvSpPr>
            <a:spLocks noChangeArrowheads="1"/>
          </p:cNvSpPr>
          <p:nvPr/>
        </p:nvSpPr>
        <p:spPr bwMode="auto">
          <a:xfrm>
            <a:off x="1295400" y="838200"/>
            <a:ext cx="7086600" cy="762000"/>
          </a:xfrm>
          <a:prstGeom prst="rect">
            <a:avLst/>
          </a:prstGeom>
          <a:solidFill>
            <a:schemeClr val="bg1"/>
          </a:solidFill>
          <a:ln w="57150">
            <a:solidFill>
              <a:schemeClr val="tx1"/>
            </a:solidFill>
            <a:miter lim="800000"/>
            <a:headEnd/>
            <a:tailEnd/>
          </a:ln>
          <a:effectLst/>
        </p:spPr>
        <p:txBody>
          <a:bodyPr wrap="none" anchor="ctr"/>
          <a:lstStyle/>
          <a:p>
            <a:pPr algn="ctr"/>
            <a:r>
              <a:rPr lang="ja-JP" altLang="en-US" sz="4400"/>
              <a:t>　自動車運送機能の分化</a:t>
            </a:r>
          </a:p>
        </p:txBody>
      </p:sp>
      <p:sp>
        <p:nvSpPr>
          <p:cNvPr id="133123" name="Rectangle 3"/>
          <p:cNvSpPr>
            <a:spLocks noChangeArrowheads="1"/>
          </p:cNvSpPr>
          <p:nvPr/>
        </p:nvSpPr>
        <p:spPr bwMode="auto">
          <a:xfrm>
            <a:off x="2438400" y="2057400"/>
            <a:ext cx="4038600" cy="838200"/>
          </a:xfrm>
          <a:prstGeom prst="rect">
            <a:avLst/>
          </a:prstGeom>
          <a:solidFill>
            <a:schemeClr val="bg1"/>
          </a:solidFill>
          <a:ln w="57150">
            <a:solidFill>
              <a:schemeClr val="tx1"/>
            </a:solidFill>
            <a:miter lim="800000"/>
            <a:headEnd/>
            <a:tailEnd/>
          </a:ln>
          <a:effectLst/>
        </p:spPr>
        <p:txBody>
          <a:bodyPr wrap="none" anchor="ctr"/>
          <a:lstStyle/>
          <a:p>
            <a:pPr algn="ctr"/>
            <a:r>
              <a:rPr lang="ja-JP" altLang="en-US" sz="4400"/>
              <a:t>車両管理</a:t>
            </a:r>
          </a:p>
        </p:txBody>
      </p:sp>
      <p:sp>
        <p:nvSpPr>
          <p:cNvPr id="133124" name="Rectangle 4"/>
          <p:cNvSpPr>
            <a:spLocks noChangeArrowheads="1"/>
          </p:cNvSpPr>
          <p:nvPr/>
        </p:nvSpPr>
        <p:spPr bwMode="auto">
          <a:xfrm>
            <a:off x="2438400" y="3352800"/>
            <a:ext cx="4038600" cy="838200"/>
          </a:xfrm>
          <a:prstGeom prst="rect">
            <a:avLst/>
          </a:prstGeom>
          <a:solidFill>
            <a:schemeClr val="bg1"/>
          </a:solidFill>
          <a:ln w="57150">
            <a:solidFill>
              <a:schemeClr val="tx1"/>
            </a:solidFill>
            <a:miter lim="800000"/>
            <a:headEnd/>
            <a:tailEnd/>
          </a:ln>
          <a:effectLst/>
        </p:spPr>
        <p:txBody>
          <a:bodyPr wrap="none" anchor="ctr"/>
          <a:lstStyle/>
          <a:p>
            <a:pPr algn="dist"/>
            <a:r>
              <a:rPr lang="ja-JP" altLang="en-US" sz="4400"/>
              <a:t>ドライバー管理</a:t>
            </a:r>
          </a:p>
        </p:txBody>
      </p:sp>
      <p:sp>
        <p:nvSpPr>
          <p:cNvPr id="133125" name="Rectangle 5"/>
          <p:cNvSpPr>
            <a:spLocks noChangeArrowheads="1"/>
          </p:cNvSpPr>
          <p:nvPr/>
        </p:nvSpPr>
        <p:spPr bwMode="auto">
          <a:xfrm>
            <a:off x="2362200" y="4572000"/>
            <a:ext cx="4038600" cy="838200"/>
          </a:xfrm>
          <a:prstGeom prst="rect">
            <a:avLst/>
          </a:prstGeom>
          <a:solidFill>
            <a:schemeClr val="bg1"/>
          </a:solidFill>
          <a:ln w="57150">
            <a:solidFill>
              <a:schemeClr val="tx1"/>
            </a:solidFill>
            <a:miter lim="800000"/>
            <a:headEnd/>
            <a:tailEnd/>
          </a:ln>
          <a:effectLst/>
        </p:spPr>
        <p:txBody>
          <a:bodyPr wrap="none" anchor="ctr"/>
          <a:lstStyle/>
          <a:p>
            <a:pPr algn="ctr"/>
            <a:r>
              <a:rPr lang="ja-JP" altLang="en-US" sz="4400"/>
              <a:t>集客管理</a:t>
            </a:r>
          </a:p>
        </p:txBody>
      </p:sp>
      <p:sp>
        <p:nvSpPr>
          <p:cNvPr id="133126" name="Text Box 6"/>
          <p:cNvSpPr txBox="1">
            <a:spLocks noChangeArrowheads="1"/>
          </p:cNvSpPr>
          <p:nvPr/>
        </p:nvSpPr>
        <p:spPr bwMode="auto">
          <a:xfrm>
            <a:off x="6629400" y="3168650"/>
            <a:ext cx="2470150" cy="641350"/>
          </a:xfrm>
          <a:prstGeom prst="rect">
            <a:avLst/>
          </a:prstGeom>
          <a:noFill/>
          <a:ln w="9525">
            <a:noFill/>
            <a:miter lim="800000"/>
            <a:headEnd/>
            <a:tailEnd/>
          </a:ln>
          <a:effectLst/>
        </p:spPr>
        <p:txBody>
          <a:bodyPr wrap="none">
            <a:spAutoFit/>
          </a:bodyPr>
          <a:lstStyle/>
          <a:p>
            <a:r>
              <a:rPr lang="ja-JP" altLang="en-US" sz="3600"/>
              <a:t>運転手派遣</a:t>
            </a:r>
          </a:p>
        </p:txBody>
      </p:sp>
      <p:sp>
        <p:nvSpPr>
          <p:cNvPr id="133127" name="Text Box 7"/>
          <p:cNvSpPr txBox="1">
            <a:spLocks noChangeArrowheads="1"/>
          </p:cNvSpPr>
          <p:nvPr/>
        </p:nvSpPr>
        <p:spPr bwMode="auto">
          <a:xfrm>
            <a:off x="6704013" y="1949450"/>
            <a:ext cx="2135187" cy="641350"/>
          </a:xfrm>
          <a:prstGeom prst="rect">
            <a:avLst/>
          </a:prstGeom>
          <a:noFill/>
          <a:ln w="9525">
            <a:noFill/>
            <a:miter lim="800000"/>
            <a:headEnd/>
            <a:tailEnd/>
          </a:ln>
          <a:effectLst/>
        </p:spPr>
        <p:txBody>
          <a:bodyPr wrap="none">
            <a:spAutoFit/>
          </a:bodyPr>
          <a:lstStyle/>
          <a:p>
            <a:r>
              <a:rPr lang="ja-JP" altLang="en-US" sz="3600"/>
              <a:t>レンタカー</a:t>
            </a:r>
            <a:endParaRPr lang="ja-JP" altLang="en-US"/>
          </a:p>
        </p:txBody>
      </p:sp>
      <p:sp>
        <p:nvSpPr>
          <p:cNvPr id="133128" name="Text Box 8"/>
          <p:cNvSpPr txBox="1">
            <a:spLocks noChangeArrowheads="1"/>
          </p:cNvSpPr>
          <p:nvPr/>
        </p:nvSpPr>
        <p:spPr bwMode="auto">
          <a:xfrm>
            <a:off x="6629400" y="3854450"/>
            <a:ext cx="2012950" cy="641350"/>
          </a:xfrm>
          <a:prstGeom prst="rect">
            <a:avLst/>
          </a:prstGeom>
          <a:noFill/>
          <a:ln w="9525">
            <a:noFill/>
            <a:miter lim="800000"/>
            <a:headEnd/>
            <a:tailEnd/>
          </a:ln>
          <a:effectLst/>
        </p:spPr>
        <p:txBody>
          <a:bodyPr wrap="none">
            <a:spAutoFit/>
          </a:bodyPr>
          <a:lstStyle/>
          <a:p>
            <a:r>
              <a:rPr lang="ja-JP" altLang="en-US" sz="3600"/>
              <a:t>運転代行</a:t>
            </a:r>
            <a:endParaRPr lang="ja-JP" altLang="en-US"/>
          </a:p>
        </p:txBody>
      </p:sp>
      <p:sp>
        <p:nvSpPr>
          <p:cNvPr id="133129" name="Text Box 9"/>
          <p:cNvSpPr txBox="1">
            <a:spLocks noChangeArrowheads="1"/>
          </p:cNvSpPr>
          <p:nvPr/>
        </p:nvSpPr>
        <p:spPr bwMode="auto">
          <a:xfrm>
            <a:off x="6667500" y="2559050"/>
            <a:ext cx="2012950" cy="641350"/>
          </a:xfrm>
          <a:prstGeom prst="rect">
            <a:avLst/>
          </a:prstGeom>
          <a:noFill/>
          <a:ln w="9525">
            <a:noFill/>
            <a:miter lim="800000"/>
            <a:headEnd/>
            <a:tailEnd/>
          </a:ln>
          <a:effectLst/>
        </p:spPr>
        <p:txBody>
          <a:bodyPr wrap="none">
            <a:spAutoFit/>
          </a:bodyPr>
          <a:lstStyle/>
          <a:p>
            <a:r>
              <a:rPr lang="ja-JP" altLang="en-US" sz="3600"/>
              <a:t>運転管理</a:t>
            </a:r>
          </a:p>
        </p:txBody>
      </p:sp>
      <p:sp>
        <p:nvSpPr>
          <p:cNvPr id="133130" name="Text Box 10"/>
          <p:cNvSpPr txBox="1">
            <a:spLocks noChangeArrowheads="1"/>
          </p:cNvSpPr>
          <p:nvPr/>
        </p:nvSpPr>
        <p:spPr bwMode="auto">
          <a:xfrm>
            <a:off x="6673850" y="4495800"/>
            <a:ext cx="2470150" cy="641350"/>
          </a:xfrm>
          <a:prstGeom prst="rect">
            <a:avLst/>
          </a:prstGeom>
          <a:noFill/>
          <a:ln w="9525">
            <a:noFill/>
            <a:miter lim="800000"/>
            <a:headEnd/>
            <a:tailEnd/>
          </a:ln>
          <a:effectLst/>
        </p:spPr>
        <p:txBody>
          <a:bodyPr wrap="none">
            <a:spAutoFit/>
          </a:bodyPr>
          <a:lstStyle/>
          <a:p>
            <a:r>
              <a:rPr lang="ja-JP" altLang="en-US" sz="3600"/>
              <a:t>主催旅行業</a:t>
            </a:r>
            <a:endParaRPr lang="ja-JP" altLang="en-US"/>
          </a:p>
        </p:txBody>
      </p:sp>
      <p:sp>
        <p:nvSpPr>
          <p:cNvPr id="133131" name="Oval 11"/>
          <p:cNvSpPr>
            <a:spLocks noChangeArrowheads="1"/>
          </p:cNvSpPr>
          <p:nvPr/>
        </p:nvSpPr>
        <p:spPr bwMode="auto">
          <a:xfrm>
            <a:off x="304800" y="2057400"/>
            <a:ext cx="1600200" cy="990600"/>
          </a:xfrm>
          <a:prstGeom prst="ellipse">
            <a:avLst/>
          </a:prstGeom>
          <a:solidFill>
            <a:schemeClr val="bg1"/>
          </a:solidFill>
          <a:ln w="9525">
            <a:solidFill>
              <a:schemeClr val="tx1"/>
            </a:solidFill>
            <a:round/>
            <a:headEnd/>
            <a:tailEnd/>
          </a:ln>
          <a:effectLst/>
        </p:spPr>
        <p:txBody>
          <a:bodyPr wrap="none" anchor="ctr"/>
          <a:lstStyle/>
          <a:p>
            <a:pPr algn="ctr"/>
            <a:r>
              <a:rPr lang="ja-JP" altLang="en-US" sz="3600"/>
              <a:t>賃貸借</a:t>
            </a:r>
            <a:endParaRPr lang="ja-JP" altLang="en-US"/>
          </a:p>
        </p:txBody>
      </p:sp>
      <p:sp>
        <p:nvSpPr>
          <p:cNvPr id="133132" name="Oval 12"/>
          <p:cNvSpPr>
            <a:spLocks noChangeArrowheads="1"/>
          </p:cNvSpPr>
          <p:nvPr/>
        </p:nvSpPr>
        <p:spPr bwMode="auto">
          <a:xfrm>
            <a:off x="304800" y="3276600"/>
            <a:ext cx="1600200" cy="990600"/>
          </a:xfrm>
          <a:prstGeom prst="ellipse">
            <a:avLst/>
          </a:prstGeom>
          <a:solidFill>
            <a:schemeClr val="bg1"/>
          </a:solidFill>
          <a:ln w="9525">
            <a:solidFill>
              <a:schemeClr val="tx1"/>
            </a:solidFill>
            <a:round/>
            <a:headEnd/>
            <a:tailEnd/>
          </a:ln>
          <a:effectLst/>
        </p:spPr>
        <p:txBody>
          <a:bodyPr wrap="none" anchor="ctr"/>
          <a:lstStyle/>
          <a:p>
            <a:pPr algn="ctr"/>
            <a:r>
              <a:rPr lang="ja-JP" altLang="en-US" sz="3600"/>
              <a:t>労働法</a:t>
            </a:r>
            <a:endParaRPr lang="ja-JP" altLang="en-US"/>
          </a:p>
        </p:txBody>
      </p:sp>
      <p:sp>
        <p:nvSpPr>
          <p:cNvPr id="133133" name="Oval 13"/>
          <p:cNvSpPr>
            <a:spLocks noChangeArrowheads="1"/>
          </p:cNvSpPr>
          <p:nvPr/>
        </p:nvSpPr>
        <p:spPr bwMode="auto">
          <a:xfrm>
            <a:off x="152400" y="4419600"/>
            <a:ext cx="2057400" cy="1143000"/>
          </a:xfrm>
          <a:prstGeom prst="ellipse">
            <a:avLst/>
          </a:prstGeom>
          <a:solidFill>
            <a:schemeClr val="bg1"/>
          </a:solidFill>
          <a:ln w="9525">
            <a:solidFill>
              <a:schemeClr val="tx1"/>
            </a:solidFill>
            <a:round/>
            <a:headEnd/>
            <a:tailEnd/>
          </a:ln>
          <a:effectLst/>
        </p:spPr>
        <p:txBody>
          <a:bodyPr wrap="none" anchor="ctr"/>
          <a:lstStyle/>
          <a:p>
            <a:pPr algn="ctr"/>
            <a:r>
              <a:rPr lang="ja-JP" altLang="en-US" sz="3600"/>
              <a:t>旅行業法</a:t>
            </a:r>
            <a:endParaRPr lang="ja-JP" altLang="en-US"/>
          </a:p>
        </p:txBody>
      </p:sp>
      <p:sp>
        <p:nvSpPr>
          <p:cNvPr id="133134" name="Text Box 14"/>
          <p:cNvSpPr txBox="1">
            <a:spLocks noChangeArrowheads="1"/>
          </p:cNvSpPr>
          <p:nvPr/>
        </p:nvSpPr>
        <p:spPr bwMode="auto">
          <a:xfrm>
            <a:off x="5580063" y="5883275"/>
            <a:ext cx="3384550" cy="641350"/>
          </a:xfrm>
          <a:prstGeom prst="rect">
            <a:avLst/>
          </a:prstGeom>
          <a:noFill/>
          <a:ln w="9525">
            <a:noFill/>
            <a:miter lim="800000"/>
            <a:headEnd/>
            <a:tailEnd/>
          </a:ln>
          <a:effectLst/>
        </p:spPr>
        <p:txBody>
          <a:bodyPr wrap="none">
            <a:spAutoFit/>
          </a:bodyPr>
          <a:lstStyle/>
          <a:p>
            <a:r>
              <a:rPr lang="ja-JP" altLang="en-US" sz="3600"/>
              <a:t>総合旅客運送業</a:t>
            </a:r>
            <a:endParaRPr lang="ja-JP" altLang="en-US"/>
          </a:p>
        </p:txBody>
      </p:sp>
      <p:sp>
        <p:nvSpPr>
          <p:cNvPr id="133135" name="AutoShape 15"/>
          <p:cNvSpPr>
            <a:spLocks noChangeArrowheads="1"/>
          </p:cNvSpPr>
          <p:nvPr/>
        </p:nvSpPr>
        <p:spPr bwMode="auto">
          <a:xfrm>
            <a:off x="7523163" y="5445125"/>
            <a:ext cx="865187" cy="288925"/>
          </a:xfrm>
          <a:prstGeom prst="downArrow">
            <a:avLst>
              <a:gd name="adj1" fmla="val 50000"/>
              <a:gd name="adj2" fmla="val 25000"/>
            </a:avLst>
          </a:prstGeom>
          <a:solidFill>
            <a:srgbClr val="CCFFCC"/>
          </a:solidFill>
          <a:ln w="9525">
            <a:solidFill>
              <a:schemeClr val="tx1"/>
            </a:solidFill>
            <a:miter lim="800000"/>
            <a:headEnd/>
            <a:tailEnd/>
          </a:ln>
          <a:effectLst/>
        </p:spPr>
        <p:txBody>
          <a:bodyPr vert="eaVert" wrap="none" anchor="ctr"/>
          <a:lstStyle/>
          <a:p>
            <a:endParaRPr lang="ja-JP" altLang="en-US"/>
          </a:p>
        </p:txBody>
      </p:sp>
      <p:sp>
        <p:nvSpPr>
          <p:cNvPr id="133136" name="Text Box 16"/>
          <p:cNvSpPr txBox="1">
            <a:spLocks noChangeArrowheads="1"/>
          </p:cNvSpPr>
          <p:nvPr/>
        </p:nvSpPr>
        <p:spPr bwMode="auto">
          <a:xfrm>
            <a:off x="12700" y="5694363"/>
            <a:ext cx="5043488" cy="519112"/>
          </a:xfrm>
          <a:prstGeom prst="rect">
            <a:avLst/>
          </a:prstGeom>
          <a:noFill/>
          <a:ln w="9525">
            <a:noFill/>
            <a:miter lim="800000"/>
            <a:headEnd/>
            <a:tailEnd/>
          </a:ln>
          <a:effectLst/>
        </p:spPr>
        <p:txBody>
          <a:bodyPr wrap="none">
            <a:spAutoFit/>
          </a:bodyPr>
          <a:lstStyle/>
          <a:p>
            <a:r>
              <a:rPr lang="ja-JP" altLang="en-US" sz="2800"/>
              <a:t>一種運転免許　自家用有償運送</a:t>
            </a:r>
          </a:p>
        </p:txBody>
      </p:sp>
      <p:sp>
        <p:nvSpPr>
          <p:cNvPr id="133137" name="Text Box 17"/>
          <p:cNvSpPr txBox="1">
            <a:spLocks noChangeArrowheads="1"/>
          </p:cNvSpPr>
          <p:nvPr/>
        </p:nvSpPr>
        <p:spPr bwMode="auto">
          <a:xfrm>
            <a:off x="17463" y="6172200"/>
            <a:ext cx="5059362" cy="519113"/>
          </a:xfrm>
          <a:prstGeom prst="rect">
            <a:avLst/>
          </a:prstGeom>
          <a:noFill/>
          <a:ln w="9525">
            <a:noFill/>
            <a:miter lim="800000"/>
            <a:headEnd/>
            <a:tailEnd/>
          </a:ln>
          <a:effectLst/>
        </p:spPr>
        <p:txBody>
          <a:bodyPr>
            <a:spAutoFit/>
          </a:bodyPr>
          <a:lstStyle/>
          <a:p>
            <a:r>
              <a:rPr lang="ja-JP" altLang="en-US" sz="2800"/>
              <a:t>二種運転免許　運転代行</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Commuting with Uber in New York is cheaper than taking the subway this summer</a:t>
            </a:r>
            <a:endParaRPr kumimoji="1" lang="ja-JP" altLang="en-US" sz="3200" dirty="0"/>
          </a:p>
        </p:txBody>
      </p:sp>
      <p:pic>
        <p:nvPicPr>
          <p:cNvPr id="4" name="図 3"/>
          <p:cNvPicPr>
            <a:picLocks noChangeAspect="1"/>
          </p:cNvPicPr>
          <p:nvPr/>
        </p:nvPicPr>
        <p:blipFill>
          <a:blip r:embed="rId2"/>
          <a:stretch>
            <a:fillRect/>
          </a:stretch>
        </p:blipFill>
        <p:spPr>
          <a:xfrm>
            <a:off x="693912" y="1916832"/>
            <a:ext cx="7992888" cy="4496000"/>
          </a:xfrm>
          <a:prstGeom prst="rect">
            <a:avLst/>
          </a:prstGeom>
        </p:spPr>
      </p:pic>
    </p:spTree>
    <p:extLst>
      <p:ext uri="{BB962C8B-B14F-4D97-AF65-F5344CB8AC3E}">
        <p14:creationId xmlns:p14="http://schemas.microsoft.com/office/powerpoint/2010/main" val="1379393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695999993819688E2E69A9E948DE2E6E2E0E0E2E3E7869BE2E2E2E2-DSKKZO8282205005022015TI0000-PB1-3"/>
          <p:cNvPicPr>
            <a:picLocks noChangeAspect="1" noChangeArrowheads="1"/>
          </p:cNvPicPr>
          <p:nvPr/>
        </p:nvPicPr>
        <p:blipFill>
          <a:blip r:embed="rId3" cstate="print"/>
          <a:srcRect/>
          <a:stretch>
            <a:fillRect/>
          </a:stretch>
        </p:blipFill>
        <p:spPr bwMode="auto">
          <a:xfrm>
            <a:off x="1163687" y="44624"/>
            <a:ext cx="6216625" cy="675720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27584" y="404664"/>
            <a:ext cx="5976664" cy="5904656"/>
          </a:xfrm>
          <a:prstGeom prst="rect">
            <a:avLst/>
          </a:prstGeom>
          <a:noFill/>
          <a:ln w="9525">
            <a:solidFill>
              <a:schemeClr val="tx1"/>
            </a:solidFill>
            <a:miter lim="800000"/>
            <a:headEnd/>
            <a:tailEnd/>
          </a:ln>
          <a:effectLst/>
        </p:spPr>
        <p:txBody>
          <a:bodyPr wrap="none" anchor="ctr"/>
          <a:lstStyle/>
          <a:p>
            <a:endParaRPr lang="ja-JP" altLang="en-US"/>
          </a:p>
        </p:txBody>
      </p:sp>
      <p:sp>
        <p:nvSpPr>
          <p:cNvPr id="17411" name="Line 3"/>
          <p:cNvSpPr>
            <a:spLocks noChangeShapeType="1"/>
          </p:cNvSpPr>
          <p:nvPr/>
        </p:nvSpPr>
        <p:spPr bwMode="auto">
          <a:xfrm flipH="1">
            <a:off x="323528" y="3212976"/>
            <a:ext cx="8640960" cy="0"/>
          </a:xfrm>
          <a:prstGeom prst="line">
            <a:avLst/>
          </a:prstGeom>
          <a:noFill/>
          <a:ln w="38100">
            <a:solidFill>
              <a:schemeClr val="tx1"/>
            </a:solidFill>
            <a:round/>
            <a:headEnd/>
            <a:tailEnd/>
          </a:ln>
          <a:effectLst/>
        </p:spPr>
        <p:txBody>
          <a:bodyPr wrap="none" anchor="ctr"/>
          <a:lstStyle/>
          <a:p>
            <a:endParaRPr lang="ja-JP" altLang="en-US"/>
          </a:p>
        </p:txBody>
      </p:sp>
      <p:sp>
        <p:nvSpPr>
          <p:cNvPr id="17422" name="Oval 14"/>
          <p:cNvSpPr>
            <a:spLocks noChangeArrowheads="1"/>
          </p:cNvSpPr>
          <p:nvPr/>
        </p:nvSpPr>
        <p:spPr bwMode="auto">
          <a:xfrm>
            <a:off x="3851920" y="4221088"/>
            <a:ext cx="2952328" cy="1080120"/>
          </a:xfrm>
          <a:prstGeom prst="ellipse">
            <a:avLst/>
          </a:prstGeom>
          <a:solidFill>
            <a:srgbClr val="FFFF00"/>
          </a:solidFill>
          <a:ln w="1270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無料タクシー</a:t>
            </a:r>
            <a:endParaRPr lang="ja-JP" altLang="en-US" sz="4000" dirty="0">
              <a:latin typeface="Times New Roman" pitchFamily="18" charset="0"/>
            </a:endParaRPr>
          </a:p>
        </p:txBody>
      </p:sp>
      <p:sp>
        <p:nvSpPr>
          <p:cNvPr id="17426" name="Line 18"/>
          <p:cNvSpPr>
            <a:spLocks noChangeShapeType="1"/>
          </p:cNvSpPr>
          <p:nvPr/>
        </p:nvSpPr>
        <p:spPr bwMode="auto">
          <a:xfrm>
            <a:off x="8244408" y="2420888"/>
            <a:ext cx="0" cy="1584176"/>
          </a:xfrm>
          <a:prstGeom prst="line">
            <a:avLst/>
          </a:prstGeom>
          <a:noFill/>
          <a:ln w="57150">
            <a:solidFill>
              <a:schemeClr val="tx1"/>
            </a:solidFill>
            <a:round/>
            <a:headEnd type="triangle" w="med" len="med"/>
            <a:tailEnd type="triangle" w="med" len="med"/>
          </a:ln>
          <a:effectLst/>
        </p:spPr>
        <p:txBody>
          <a:bodyPr wrap="none" anchor="ctr"/>
          <a:lstStyle/>
          <a:p>
            <a:endParaRPr lang="ja-JP" altLang="en-US"/>
          </a:p>
        </p:txBody>
      </p:sp>
      <p:sp>
        <p:nvSpPr>
          <p:cNvPr id="17427" name="Text Box 19"/>
          <p:cNvSpPr txBox="1">
            <a:spLocks noChangeArrowheads="1"/>
          </p:cNvSpPr>
          <p:nvPr/>
        </p:nvSpPr>
        <p:spPr bwMode="auto">
          <a:xfrm>
            <a:off x="7681892" y="1628800"/>
            <a:ext cx="1210588" cy="707886"/>
          </a:xfrm>
          <a:prstGeom prst="rect">
            <a:avLst/>
          </a:prstGeom>
          <a:noFill/>
          <a:ln w="9525">
            <a:solidFill>
              <a:srgbClr val="FF0000"/>
            </a:solidFill>
            <a:miter lim="800000"/>
            <a:headEnd/>
            <a:tailEnd/>
          </a:ln>
          <a:effectLst/>
        </p:spPr>
        <p:txBody>
          <a:bodyPr wrap="none">
            <a:spAutoFit/>
          </a:bodyPr>
          <a:lstStyle/>
          <a:p>
            <a:r>
              <a:rPr lang="ja-JP" altLang="en-US" sz="4000" dirty="0">
                <a:solidFill>
                  <a:srgbClr val="FF0000"/>
                </a:solidFill>
                <a:latin typeface="Times New Roman" pitchFamily="18" charset="0"/>
              </a:rPr>
              <a:t>有償</a:t>
            </a:r>
          </a:p>
        </p:txBody>
      </p:sp>
      <p:sp>
        <p:nvSpPr>
          <p:cNvPr id="17428" name="Text Box 20"/>
          <p:cNvSpPr txBox="1">
            <a:spLocks noChangeArrowheads="1"/>
          </p:cNvSpPr>
          <p:nvPr/>
        </p:nvSpPr>
        <p:spPr bwMode="auto">
          <a:xfrm>
            <a:off x="7609884" y="4449306"/>
            <a:ext cx="1210588" cy="707886"/>
          </a:xfrm>
          <a:prstGeom prst="rect">
            <a:avLst/>
          </a:prstGeom>
          <a:noFill/>
          <a:ln w="9525">
            <a:solidFill>
              <a:schemeClr val="accent2"/>
            </a:solidFill>
            <a:miter lim="800000"/>
            <a:headEnd/>
            <a:tailEnd/>
          </a:ln>
          <a:effectLst/>
        </p:spPr>
        <p:txBody>
          <a:bodyPr wrap="none">
            <a:spAutoFit/>
          </a:bodyPr>
          <a:lstStyle/>
          <a:p>
            <a:r>
              <a:rPr lang="ja-JP" altLang="en-US" sz="4000" dirty="0">
                <a:solidFill>
                  <a:schemeClr val="accent2"/>
                </a:solidFill>
                <a:latin typeface="Times New Roman" pitchFamily="18" charset="0"/>
              </a:rPr>
              <a:t>無償</a:t>
            </a:r>
          </a:p>
        </p:txBody>
      </p:sp>
      <p:sp>
        <p:nvSpPr>
          <p:cNvPr id="17429" name="Text Box 21"/>
          <p:cNvSpPr txBox="1">
            <a:spLocks noChangeArrowheads="1"/>
          </p:cNvSpPr>
          <p:nvPr/>
        </p:nvSpPr>
        <p:spPr bwMode="auto">
          <a:xfrm>
            <a:off x="1835696" y="3214717"/>
            <a:ext cx="4373313"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Ｇｏｏｇｌｅ料に含まれる</a:t>
            </a:r>
            <a:endParaRPr lang="ja-JP" altLang="en-US" sz="3600" dirty="0">
              <a:latin typeface="Times New Roman" pitchFamily="18" charset="0"/>
            </a:endParaRPr>
          </a:p>
        </p:txBody>
      </p:sp>
      <p:sp>
        <p:nvSpPr>
          <p:cNvPr id="17430" name="Text Box 22"/>
          <p:cNvSpPr txBox="1">
            <a:spLocks noChangeArrowheads="1"/>
          </p:cNvSpPr>
          <p:nvPr/>
        </p:nvSpPr>
        <p:spPr bwMode="auto">
          <a:xfrm>
            <a:off x="1547664" y="2422629"/>
            <a:ext cx="4826962"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Ｇｏｏｇｌｅ料に含まれない</a:t>
            </a:r>
            <a:endParaRPr lang="ja-JP" altLang="en-US" sz="3600" dirty="0">
              <a:latin typeface="Times New Roman" pitchFamily="18" charset="0"/>
            </a:endParaRPr>
          </a:p>
        </p:txBody>
      </p:sp>
      <p:sp>
        <p:nvSpPr>
          <p:cNvPr id="17431" name="Text Box 23"/>
          <p:cNvSpPr txBox="1">
            <a:spLocks noChangeArrowheads="1"/>
          </p:cNvSpPr>
          <p:nvPr/>
        </p:nvSpPr>
        <p:spPr bwMode="auto">
          <a:xfrm>
            <a:off x="6804248" y="1491765"/>
            <a:ext cx="738664" cy="3665427"/>
          </a:xfrm>
          <a:prstGeom prst="rect">
            <a:avLst/>
          </a:prstGeom>
          <a:noFill/>
          <a:ln w="9525">
            <a:noFill/>
            <a:miter lim="800000"/>
            <a:headEnd/>
            <a:tailEnd/>
          </a:ln>
          <a:effectLst/>
        </p:spPr>
        <p:txBody>
          <a:bodyPr vert="eaVert" wrap="none">
            <a:spAutoFit/>
          </a:bodyPr>
          <a:lstStyle/>
          <a:p>
            <a:r>
              <a:rPr lang="ja-JP" altLang="en-US" sz="3600" dirty="0">
                <a:latin typeface="Times New Roman" pitchFamily="18" charset="0"/>
              </a:rPr>
              <a:t>経営者のポリシー</a:t>
            </a:r>
          </a:p>
        </p:txBody>
      </p:sp>
      <p:sp>
        <p:nvSpPr>
          <p:cNvPr id="42" name="Oval 14"/>
          <p:cNvSpPr>
            <a:spLocks noChangeArrowheads="1"/>
          </p:cNvSpPr>
          <p:nvPr/>
        </p:nvSpPr>
        <p:spPr bwMode="auto">
          <a:xfrm>
            <a:off x="3923928" y="1700808"/>
            <a:ext cx="2880320" cy="792088"/>
          </a:xfrm>
          <a:prstGeom prst="ellipse">
            <a:avLst/>
          </a:prstGeom>
          <a:solidFill>
            <a:srgbClr val="FFFF00"/>
          </a:solidFill>
          <a:ln w="1905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有料宿泊</a:t>
            </a:r>
            <a:endParaRPr lang="ja-JP" altLang="en-US" sz="4000" dirty="0">
              <a:latin typeface="Times New Roman" pitchFamily="18" charset="0"/>
            </a:endParaRPr>
          </a:p>
        </p:txBody>
      </p:sp>
      <p:sp>
        <p:nvSpPr>
          <p:cNvPr id="44" name="Oval 14"/>
          <p:cNvSpPr>
            <a:spLocks noChangeArrowheads="1"/>
          </p:cNvSpPr>
          <p:nvPr/>
        </p:nvSpPr>
        <p:spPr bwMode="auto">
          <a:xfrm>
            <a:off x="1259632" y="5301208"/>
            <a:ext cx="5040560" cy="980728"/>
          </a:xfrm>
          <a:prstGeom prst="ellipse">
            <a:avLst/>
          </a:prstGeom>
          <a:solidFill>
            <a:srgbClr val="FFFF00"/>
          </a:solidFill>
          <a:ln w="38100" cmpd="dbl">
            <a:solidFill>
              <a:schemeClr val="tx1"/>
            </a:solidFill>
            <a:round/>
            <a:headEnd/>
            <a:tailEnd/>
          </a:ln>
          <a:effectLst/>
        </p:spPr>
        <p:txBody>
          <a:bodyPr wrap="none" anchor="ctr"/>
          <a:lstStyle/>
          <a:p>
            <a:pPr algn="ctr"/>
            <a:r>
              <a:rPr lang="ja-JP" altLang="en-US" sz="5400" dirty="0" smtClean="0">
                <a:latin typeface="Times New Roman" pitchFamily="18" charset="0"/>
              </a:rPr>
              <a:t>検索・案内</a:t>
            </a:r>
            <a:endParaRPr lang="ja-JP" altLang="en-US" sz="5400" dirty="0">
              <a:latin typeface="Times New Roman" pitchFamily="18" charset="0"/>
            </a:endParaRPr>
          </a:p>
        </p:txBody>
      </p:sp>
      <p:sp>
        <p:nvSpPr>
          <p:cNvPr id="45" name="Oval 14"/>
          <p:cNvSpPr>
            <a:spLocks noChangeArrowheads="1"/>
          </p:cNvSpPr>
          <p:nvPr/>
        </p:nvSpPr>
        <p:spPr bwMode="auto">
          <a:xfrm>
            <a:off x="3203848" y="476672"/>
            <a:ext cx="2871936" cy="1224136"/>
          </a:xfrm>
          <a:prstGeom prst="ellipse">
            <a:avLst/>
          </a:prstGeom>
          <a:solidFill>
            <a:srgbClr val="FFFF00"/>
          </a:solidFill>
          <a:ln w="38100" cmpd="dbl">
            <a:solidFill>
              <a:schemeClr val="tx1">
                <a:lumMod val="95000"/>
                <a:lumOff val="5000"/>
              </a:schemeClr>
            </a:solidFill>
            <a:round/>
            <a:headEnd/>
            <a:tailEnd/>
          </a:ln>
          <a:effectLst/>
        </p:spPr>
        <p:txBody>
          <a:bodyPr wrap="none" anchor="ctr"/>
          <a:lstStyle/>
          <a:p>
            <a:pPr algn="ctr"/>
            <a:r>
              <a:rPr lang="ja-JP" altLang="en-US" sz="5400" dirty="0" smtClean="0">
                <a:latin typeface="Times New Roman" pitchFamily="18" charset="0"/>
              </a:rPr>
              <a:t>広告</a:t>
            </a:r>
            <a:endParaRPr lang="ja-JP" altLang="en-US" sz="5400" dirty="0">
              <a:latin typeface="Times New Roman" pitchFamily="18" charset="0"/>
            </a:endParaRPr>
          </a:p>
        </p:txBody>
      </p:sp>
      <p:sp>
        <p:nvSpPr>
          <p:cNvPr id="16" name="Oval 14"/>
          <p:cNvSpPr>
            <a:spLocks noChangeArrowheads="1"/>
          </p:cNvSpPr>
          <p:nvPr/>
        </p:nvSpPr>
        <p:spPr bwMode="auto">
          <a:xfrm>
            <a:off x="1187624" y="548680"/>
            <a:ext cx="1800200" cy="1584176"/>
          </a:xfrm>
          <a:prstGeom prst="ellipse">
            <a:avLst/>
          </a:prstGeom>
          <a:solidFill>
            <a:srgbClr val="FFFF00"/>
          </a:solidFill>
          <a:ln w="57150" cmpd="dbl">
            <a:solidFill>
              <a:schemeClr val="tx1"/>
            </a:solidFill>
            <a:round/>
            <a:headEnd/>
            <a:tailEnd/>
          </a:ln>
          <a:effectLst/>
        </p:spPr>
        <p:txBody>
          <a:bodyPr wrap="none" anchor="ctr"/>
          <a:lstStyle/>
          <a:p>
            <a:pPr algn="ctr"/>
            <a:r>
              <a:rPr lang="ja-JP" altLang="en-US" sz="4000" dirty="0" smtClean="0">
                <a:latin typeface="Times New Roman" pitchFamily="18" charset="0"/>
              </a:rPr>
              <a:t>物販</a:t>
            </a:r>
            <a:endParaRPr lang="ja-JP" altLang="en-US" sz="4000" dirty="0">
              <a:latin typeface="Times New Roman" pitchFamily="18" charset="0"/>
            </a:endParaRPr>
          </a:p>
        </p:txBody>
      </p:sp>
      <p:sp>
        <p:nvSpPr>
          <p:cNvPr id="17" name="Oval 14"/>
          <p:cNvSpPr>
            <a:spLocks noChangeArrowheads="1"/>
          </p:cNvSpPr>
          <p:nvPr/>
        </p:nvSpPr>
        <p:spPr bwMode="auto">
          <a:xfrm>
            <a:off x="899592" y="4077072"/>
            <a:ext cx="2448272" cy="1224136"/>
          </a:xfrm>
          <a:prstGeom prst="ellipse">
            <a:avLst/>
          </a:prstGeom>
          <a:solidFill>
            <a:srgbClr val="FFFF00"/>
          </a:solidFill>
          <a:ln w="19050">
            <a:solidFill>
              <a:schemeClr val="tx1"/>
            </a:solidFill>
            <a:round/>
            <a:headEnd/>
            <a:tailEnd/>
          </a:ln>
          <a:effectLst/>
        </p:spPr>
        <p:txBody>
          <a:bodyPr wrap="none" anchor="ctr"/>
          <a:lstStyle/>
          <a:p>
            <a:pPr algn="ctr"/>
            <a:r>
              <a:rPr lang="ja-JP" altLang="en-US" sz="2800" dirty="0" smtClean="0">
                <a:latin typeface="Times New Roman" pitchFamily="18" charset="0"/>
              </a:rPr>
              <a:t>ニュース</a:t>
            </a:r>
            <a:endParaRPr lang="ja-JP" altLang="en-US" sz="2800" dirty="0">
              <a:latin typeface="Times New Roman" pitchFamily="18" charset="0"/>
            </a:endParaRPr>
          </a:p>
        </p:txBody>
      </p:sp>
      <p:sp>
        <p:nvSpPr>
          <p:cNvPr id="18" name="下矢印 17"/>
          <p:cNvSpPr/>
          <p:nvPr/>
        </p:nvSpPr>
        <p:spPr>
          <a:xfrm>
            <a:off x="4932040" y="2276872"/>
            <a:ext cx="2088232" cy="2808312"/>
          </a:xfrm>
          <a:prstGeom prst="downArrow">
            <a:avLst/>
          </a:prstGeom>
          <a:noFill/>
          <a:ln w="317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gzn.jp/img/2014/01/27/google-free-taxi/02_m.jpg">
            <a:hlinkClick r:id="rId3"/>
          </p:cNvPr>
          <p:cNvPicPr>
            <a:picLocks noChangeAspect="1" noChangeArrowheads="1"/>
          </p:cNvPicPr>
          <p:nvPr/>
        </p:nvPicPr>
        <p:blipFill>
          <a:blip r:embed="rId4" cstate="print"/>
          <a:srcRect/>
          <a:stretch>
            <a:fillRect/>
          </a:stretch>
        </p:blipFill>
        <p:spPr bwMode="auto">
          <a:xfrm>
            <a:off x="899592" y="1412776"/>
            <a:ext cx="6912768" cy="5290659"/>
          </a:xfrm>
          <a:prstGeom prst="rect">
            <a:avLst/>
          </a:prstGeom>
          <a:noFill/>
        </p:spPr>
      </p:pic>
      <p:sp>
        <p:nvSpPr>
          <p:cNvPr id="3" name="タイトル 1"/>
          <p:cNvSpPr>
            <a:spLocks noGrp="1"/>
          </p:cNvSpPr>
          <p:nvPr>
            <p:ph type="title"/>
          </p:nvPr>
        </p:nvSpPr>
        <p:spPr>
          <a:xfrm>
            <a:off x="457200" y="188640"/>
            <a:ext cx="8229600" cy="1143000"/>
          </a:xfrm>
          <a:solidFill>
            <a:srgbClr val="FFFF00"/>
          </a:solidFill>
          <a:ln w="38100">
            <a:solidFill>
              <a:schemeClr val="tx1">
                <a:lumMod val="95000"/>
                <a:lumOff val="5000"/>
              </a:schemeClr>
            </a:solidFill>
          </a:ln>
        </p:spPr>
        <p:txBody>
          <a:bodyPr/>
          <a:lstStyle/>
          <a:p>
            <a:r>
              <a:rPr kumimoji="1" lang="ja-JP" altLang="en-US" dirty="0" smtClean="0"/>
              <a:t>無料送迎タクシー</a:t>
            </a:r>
            <a:endParaRPr kumimoji="1"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a:solidFill>
            <a:srgbClr val="FFFF00"/>
          </a:solidFill>
          <a:ln w="57150">
            <a:solidFill>
              <a:schemeClr val="tx1"/>
            </a:solidFill>
          </a:ln>
        </p:spPr>
        <p:txBody>
          <a:bodyPr>
            <a:normAutofit fontScale="90000"/>
          </a:bodyPr>
          <a:lstStyle/>
          <a:p>
            <a:r>
              <a:rPr lang="en-US" altLang="ja-JP" b="1" dirty="0" smtClean="0"/>
              <a:t>Google</a:t>
            </a:r>
            <a:r>
              <a:rPr lang="ja-JP" altLang="en-US" b="1" dirty="0" smtClean="0"/>
              <a:t>が新たな広告戦略</a:t>
            </a:r>
            <a:r>
              <a:rPr lang="en-US" altLang="ja-JP" b="1" dirty="0" smtClean="0"/>
              <a:t/>
            </a:r>
            <a:br>
              <a:rPr lang="en-US" altLang="ja-JP" b="1" dirty="0" smtClean="0"/>
            </a:br>
            <a:r>
              <a:rPr lang="ja-JP" altLang="en-US" b="1" dirty="0" smtClean="0"/>
              <a:t>実店舗への無料送迎タクシーの特許取得</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92500" lnSpcReduction="10000"/>
          </a:bodyPr>
          <a:lstStyle/>
          <a:p>
            <a:r>
              <a:rPr lang="en-US" altLang="ja-JP" sz="4300" dirty="0" smtClean="0"/>
              <a:t>Google</a:t>
            </a:r>
            <a:r>
              <a:rPr lang="ja-JP" altLang="en-US" sz="4300" dirty="0" smtClean="0"/>
              <a:t>は約四百</a:t>
            </a:r>
            <a:r>
              <a:rPr lang="ja-JP" altLang="en-US" sz="4300" b="1" dirty="0" smtClean="0"/>
              <a:t>億ドル</a:t>
            </a:r>
            <a:r>
              <a:rPr lang="ja-JP" altLang="en-US" sz="4300" dirty="0" smtClean="0"/>
              <a:t>の広告売上</a:t>
            </a:r>
            <a:endParaRPr lang="en-US" altLang="ja-JP" sz="4300" dirty="0" smtClean="0"/>
          </a:p>
          <a:p>
            <a:r>
              <a:rPr lang="en-US" altLang="ja-JP" sz="4300" dirty="0" smtClean="0"/>
              <a:t>Google</a:t>
            </a:r>
            <a:r>
              <a:rPr lang="ja-JP" altLang="en-US" sz="4300" dirty="0" smtClean="0"/>
              <a:t>は広告技術に関する新たな特許を取得　オンライン広告で見込みのある顧客を無料もしくはディスカウントしたタクシーに乗せて実店舗まで送迎するサービス</a:t>
            </a:r>
            <a:endParaRPr lang="en-US" altLang="ja-JP" sz="4300" dirty="0" smtClean="0"/>
          </a:p>
          <a:p>
            <a:r>
              <a:rPr lang="en-US" altLang="ja-JP" sz="2800" dirty="0" smtClean="0">
                <a:hlinkClick r:id="rId3"/>
              </a:rPr>
              <a:t>http://gigazine.net/news/20140127-google-free-taxi/</a:t>
            </a:r>
            <a:endParaRPr lang="en-US" altLang="ja-JP" sz="2800" dirty="0" smtClean="0"/>
          </a:p>
          <a:p>
            <a:r>
              <a:rPr lang="ja-JP" altLang="en-US" dirty="0" smtClean="0"/>
              <a:t/>
            </a:r>
            <a:br>
              <a:rPr lang="ja-JP" altLang="en-US" dirty="0" smtClean="0"/>
            </a:br>
            <a:endParaRPr kumimoji="1"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外国人旅行者と配車アプリ</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err="1" smtClean="0"/>
              <a:t>DownRoad</a:t>
            </a:r>
            <a:r>
              <a:rPr kumimoji="1" lang="ja-JP" altLang="en-US" dirty="0" smtClean="0"/>
              <a:t>は出発国</a:t>
            </a:r>
            <a:endParaRPr kumimoji="1" lang="en-US" altLang="ja-JP" dirty="0" smtClean="0"/>
          </a:p>
          <a:p>
            <a:r>
              <a:rPr lang="ja-JP" altLang="en-US" dirty="0" smtClean="0"/>
              <a:t>クレジット利用への対応</a:t>
            </a:r>
            <a:endParaRPr lang="en-US" altLang="ja-JP" dirty="0" smtClean="0"/>
          </a:p>
          <a:p>
            <a:r>
              <a:rPr kumimoji="1" lang="ja-JP" altLang="en-US" dirty="0" smtClean="0"/>
              <a:t>特に外国人には確定運賃は安心感がある</a:t>
            </a:r>
            <a:endParaRPr kumimoji="1" lang="ja-JP"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76200">
            <a:solidFill>
              <a:schemeClr val="tx1">
                <a:lumMod val="95000"/>
                <a:lumOff val="5000"/>
              </a:schemeClr>
            </a:solidFill>
          </a:ln>
        </p:spPr>
        <p:txBody>
          <a:bodyPr>
            <a:normAutofit/>
          </a:bodyPr>
          <a:lstStyle/>
          <a:p>
            <a:r>
              <a:rPr kumimoji="1" lang="ja-JP" altLang="en-US" dirty="0" smtClean="0"/>
              <a:t>バスの配車アプリ</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MOOVIT</a:t>
            </a:r>
            <a:r>
              <a:rPr lang="ja-JP" altLang="en-US" dirty="0" smtClean="0"/>
              <a:t>（</a:t>
            </a:r>
            <a:r>
              <a:rPr lang="en-US" altLang="ja-JP" u="sng" dirty="0" smtClean="0">
                <a:hlinkClick r:id="rId3"/>
              </a:rPr>
              <a:t> http://www.moovitapp.com/</a:t>
            </a:r>
            <a:r>
              <a:rPr lang="ja-JP" altLang="en-US" dirty="0" smtClean="0"/>
              <a:t>）</a:t>
            </a:r>
            <a:endParaRPr lang="en-US" altLang="ja-JP" dirty="0" smtClean="0"/>
          </a:p>
          <a:p>
            <a:r>
              <a:rPr lang="ja-JP" altLang="en-US" dirty="0" smtClean="0"/>
              <a:t>ヘルシンキはヘルシンキ交通局が経営している「</a:t>
            </a:r>
            <a:r>
              <a:rPr lang="en-US" altLang="ja-JP" dirty="0" smtClean="0"/>
              <a:t>KUTSUPLUS</a:t>
            </a:r>
            <a:r>
              <a:rPr lang="ja-JP" altLang="en-US" dirty="0" smtClean="0"/>
              <a:t>」という小型バスの配車アプリ</a:t>
            </a:r>
            <a:r>
              <a:rPr lang="en-US" altLang="ja-JP" u="sng" dirty="0">
                <a:hlinkClick r:id="rId4"/>
              </a:rPr>
              <a:t>https://kutsuplus.fi/home</a:t>
            </a:r>
            <a:endParaRPr lang="ja-JP" altLang="ja-JP" dirty="0"/>
          </a:p>
          <a:p>
            <a:r>
              <a:rPr kumimoji="1" lang="en-US" altLang="ja-JP" dirty="0" err="1" smtClean="0"/>
              <a:t>Bridj</a:t>
            </a:r>
            <a:r>
              <a:rPr kumimoji="1" lang="ja-JP" altLang="en-US" dirty="0" smtClean="0"/>
              <a:t>　</a:t>
            </a:r>
            <a:r>
              <a:rPr lang="en-US" altLang="ja-JP" u="sng" dirty="0" smtClean="0">
                <a:hlinkClick r:id="rId5"/>
              </a:rPr>
              <a:t>http://www.bridj.com/</a:t>
            </a:r>
            <a:endParaRPr lang="ja-JP" altLang="ja-JP" dirty="0" smtClean="0"/>
          </a:p>
          <a:p>
            <a:r>
              <a:rPr lang="en-US" altLang="ja-JP" dirty="0" err="1" smtClean="0"/>
              <a:t>Maaxi</a:t>
            </a:r>
            <a:r>
              <a:rPr lang="ja-JP" altLang="en-US" dirty="0" smtClean="0"/>
              <a:t>　</a:t>
            </a:r>
            <a:r>
              <a:rPr lang="en-US" altLang="ja-JP" u="sng" dirty="0" smtClean="0">
                <a:hlinkClick r:id="rId6"/>
              </a:rPr>
              <a:t>http://www.maaxitaxi.com/</a:t>
            </a:r>
            <a:endParaRPr kumimoji="1" lang="ja-JP"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6632"/>
            <a:ext cx="8229600" cy="1143000"/>
          </a:xfrm>
          <a:solidFill>
            <a:srgbClr val="FFFF00"/>
          </a:solidFill>
          <a:ln w="57150">
            <a:solidFill>
              <a:schemeClr val="tx1">
                <a:lumMod val="95000"/>
                <a:lumOff val="5000"/>
              </a:schemeClr>
            </a:solidFill>
          </a:ln>
        </p:spPr>
        <p:txBody>
          <a:bodyPr/>
          <a:lstStyle/>
          <a:p>
            <a:r>
              <a:rPr lang="ja-JP" altLang="en-US" dirty="0" smtClean="0"/>
              <a:t>旅主概念の提唱</a:t>
            </a:r>
            <a:endParaRPr lang="ja-JP" altLang="ja-JP" dirty="0"/>
          </a:p>
        </p:txBody>
      </p:sp>
      <p:sp>
        <p:nvSpPr>
          <p:cNvPr id="50179" name="Rectangle 3"/>
          <p:cNvSpPr>
            <a:spLocks noGrp="1" noChangeArrowheads="1"/>
          </p:cNvSpPr>
          <p:nvPr>
            <p:ph type="body" idx="1"/>
          </p:nvPr>
        </p:nvSpPr>
        <p:spPr>
          <a:xfrm>
            <a:off x="457200" y="1484784"/>
            <a:ext cx="8229600" cy="5373216"/>
          </a:xfrm>
        </p:spPr>
        <p:txBody>
          <a:bodyPr>
            <a:normAutofit/>
          </a:bodyPr>
          <a:lstStyle/>
          <a:p>
            <a:pPr>
              <a:lnSpc>
                <a:spcPct val="80000"/>
              </a:lnSpc>
            </a:pPr>
            <a:r>
              <a:rPr lang="ja-JP" altLang="en-US" sz="3600" dirty="0"/>
              <a:t>観光立地論に代表されるように、観光は日常生活圏側ではなく主に受入地側で議論されるが、需要サイドからすると日常生活圏側で議論するということに</a:t>
            </a:r>
            <a:r>
              <a:rPr lang="ja-JP" altLang="en-US" sz="3600" dirty="0" smtClean="0"/>
              <a:t>なる</a:t>
            </a:r>
            <a:endParaRPr lang="en-US" altLang="ja-JP" sz="3600" dirty="0" smtClean="0"/>
          </a:p>
          <a:p>
            <a:pPr>
              <a:lnSpc>
                <a:spcPct val="80000"/>
              </a:lnSpc>
            </a:pPr>
            <a:r>
              <a:rPr lang="ja-JP" altLang="en-US" sz="3600" dirty="0" smtClean="0">
                <a:solidFill>
                  <a:srgbClr val="FF0000"/>
                </a:solidFill>
              </a:rPr>
              <a:t>旅行</a:t>
            </a:r>
            <a:r>
              <a:rPr lang="ja-JP" altLang="en-US" sz="3600" dirty="0">
                <a:solidFill>
                  <a:srgbClr val="FF0000"/>
                </a:solidFill>
              </a:rPr>
              <a:t>の手配権が需要側</a:t>
            </a:r>
            <a:r>
              <a:rPr lang="ja-JP" altLang="en-US" sz="3600" dirty="0"/>
              <a:t>にあるからである。この手配権を持つ者を</a:t>
            </a:r>
            <a:r>
              <a:rPr lang="ja-JP" altLang="en-US" sz="3600" dirty="0">
                <a:solidFill>
                  <a:srgbClr val="FF0000"/>
                </a:solidFill>
              </a:rPr>
              <a:t>物流</a:t>
            </a:r>
            <a:r>
              <a:rPr lang="ja-JP" altLang="en-US" sz="3600" dirty="0"/>
              <a:t>の世界では</a:t>
            </a:r>
            <a:r>
              <a:rPr lang="ja-JP" altLang="en-US" sz="3600" dirty="0">
                <a:solidFill>
                  <a:srgbClr val="FF0000"/>
                </a:solidFill>
              </a:rPr>
              <a:t>荷主</a:t>
            </a:r>
            <a:r>
              <a:rPr lang="ja-JP" altLang="en-US" sz="3600" dirty="0"/>
              <a:t>と呼ぶ</a:t>
            </a:r>
            <a:r>
              <a:rPr lang="ja-JP" altLang="en-US" sz="3600" dirty="0" smtClean="0"/>
              <a:t>。人流（旅行）で</a:t>
            </a:r>
            <a:r>
              <a:rPr lang="ja-JP" altLang="en-US" sz="3600" dirty="0"/>
              <a:t>は手配権をもつ者を「</a:t>
            </a:r>
            <a:r>
              <a:rPr lang="ja-JP" altLang="en-US" sz="3600" dirty="0">
                <a:solidFill>
                  <a:srgbClr val="FF0000"/>
                </a:solidFill>
              </a:rPr>
              <a:t>旅主</a:t>
            </a:r>
            <a:r>
              <a:rPr lang="ja-JP" altLang="en-US" sz="3600" dirty="0"/>
              <a:t>」と呼ぶことができる</a:t>
            </a:r>
            <a:r>
              <a:rPr lang="ja-JP" altLang="en-US" sz="3600" dirty="0" smtClean="0"/>
              <a:t>。</a:t>
            </a:r>
            <a:endParaRPr lang="ja-JP" alt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lstStyle/>
          <a:p>
            <a:r>
              <a:rPr kumimoji="1" lang="ja-JP" altLang="en-US" dirty="0" smtClean="0"/>
              <a:t>人流の場合の旅主</a:t>
            </a:r>
            <a:endParaRPr kumimoji="1" lang="ja-JP" altLang="en-US" dirty="0"/>
          </a:p>
        </p:txBody>
      </p:sp>
      <p:sp>
        <p:nvSpPr>
          <p:cNvPr id="3" name="コンテンツ プレースホルダ 2"/>
          <p:cNvSpPr>
            <a:spLocks noGrp="1"/>
          </p:cNvSpPr>
          <p:nvPr>
            <p:ph idx="1"/>
          </p:nvPr>
        </p:nvSpPr>
        <p:spPr/>
        <p:txBody>
          <a:bodyPr>
            <a:normAutofit fontScale="92500" lnSpcReduction="20000"/>
          </a:bodyPr>
          <a:lstStyle/>
          <a:p>
            <a:r>
              <a:rPr kumimoji="1" lang="ja-JP" altLang="en-US" dirty="0" smtClean="0"/>
              <a:t>物流と異なり、人流の場合、旅主自身が客体化していることが物流と</a:t>
            </a:r>
            <a:r>
              <a:rPr lang="ja-JP" altLang="en-US" dirty="0" smtClean="0"/>
              <a:t>ことなる。発荷主、着荷主の概念もない。</a:t>
            </a:r>
            <a:endParaRPr lang="en-US" altLang="ja-JP" dirty="0" smtClean="0"/>
          </a:p>
          <a:p>
            <a:r>
              <a:rPr kumimoji="1" lang="ja-JP" altLang="en-US" dirty="0" smtClean="0"/>
              <a:t>客体たる旅主（買い手でもある）が手配権を持ち、限られた時間、人生をいかに満足がゆくように過ごすか、そのサービスを提供する者が、それに応えられるように対応することがマーケッティングの根幹となる。</a:t>
            </a:r>
            <a:endParaRPr kumimoji="1" lang="en-US" altLang="ja-JP" dirty="0" smtClean="0"/>
          </a:p>
          <a:p>
            <a:r>
              <a:rPr lang="ja-JP" altLang="en-US" dirty="0" smtClean="0"/>
              <a:t>従って、買い手である</a:t>
            </a:r>
            <a:r>
              <a:rPr lang="ja-JP" altLang="en-US" dirty="0" smtClean="0">
                <a:solidFill>
                  <a:srgbClr val="FF0000"/>
                </a:solidFill>
              </a:rPr>
              <a:t>旅主よりも先回り</a:t>
            </a:r>
            <a:r>
              <a:rPr lang="ja-JP" altLang="en-US" dirty="0" smtClean="0"/>
              <a:t>して、サービスを売り込む者が、競争に打ち勝つと考えられる</a:t>
            </a:r>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2049" name="Object 1"/>
          <p:cNvGraphicFramePr>
            <a:graphicFrameLocks noChangeAspect="1"/>
          </p:cNvGraphicFramePr>
          <p:nvPr/>
        </p:nvGraphicFramePr>
        <p:xfrm>
          <a:off x="0" y="-1"/>
          <a:ext cx="9144000" cy="6872317"/>
        </p:xfrm>
        <a:graphic>
          <a:graphicData uri="http://schemas.openxmlformats.org/presentationml/2006/ole">
            <mc:AlternateContent xmlns:mc="http://schemas.openxmlformats.org/markup-compatibility/2006">
              <mc:Choice xmlns:v="urn:schemas-microsoft-com:vml" Requires="v">
                <p:oleObj spid="_x0000_s1039" name="スライド" r:id="rId5" imgW="4570378" imgH="3427533" progId="PowerPoint.Slide.12">
                  <p:embed/>
                </p:oleObj>
              </mc:Choice>
              <mc:Fallback>
                <p:oleObj name="スライド" r:id="rId5" imgW="4570378" imgH="3427533" progId="PowerPoint.Slide.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9144000" cy="68723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274638"/>
            <a:ext cx="9144000" cy="1143000"/>
          </a:xfrm>
          <a:ln>
            <a:solidFill>
              <a:schemeClr val="tx1"/>
            </a:solidFill>
          </a:ln>
        </p:spPr>
        <p:txBody>
          <a:bodyPr/>
          <a:lstStyle/>
          <a:p>
            <a:r>
              <a:rPr lang="ja-JP" altLang="en-US"/>
              <a:t>わが国旅行業制度の沿革的分析 </a:t>
            </a:r>
          </a:p>
        </p:txBody>
      </p:sp>
      <p:sp>
        <p:nvSpPr>
          <p:cNvPr id="38917" name="Rectangle 5"/>
          <p:cNvSpPr>
            <a:spLocks noChangeArrowheads="1"/>
          </p:cNvSpPr>
          <p:nvPr/>
        </p:nvSpPr>
        <p:spPr bwMode="auto">
          <a:xfrm>
            <a:off x="0" y="1833563"/>
            <a:ext cx="9144000" cy="0"/>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38916" name="Object 4"/>
          <p:cNvGraphicFramePr>
            <a:graphicFrameLocks noChangeAspect="1"/>
          </p:cNvGraphicFramePr>
          <p:nvPr/>
        </p:nvGraphicFramePr>
        <p:xfrm>
          <a:off x="0" y="1417638"/>
          <a:ext cx="9144000" cy="5411787"/>
        </p:xfrm>
        <a:graphic>
          <a:graphicData uri="http://schemas.openxmlformats.org/presentationml/2006/ole">
            <mc:AlternateContent xmlns:mc="http://schemas.openxmlformats.org/markup-compatibility/2006">
              <mc:Choice xmlns:v="urn:schemas-microsoft-com:vml" Requires="v">
                <p:oleObj spid="_x0000_s3085" name="スライド" r:id="rId4" imgW="2796388" imgH="2098528" progId="PowerPoint.Slide.8">
                  <p:embed/>
                </p:oleObj>
              </mc:Choice>
              <mc:Fallback>
                <p:oleObj name="スライド" r:id="rId4" imgW="2796388" imgH="2098528"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7638"/>
                        <a:ext cx="9144000" cy="5411787"/>
                      </a:xfrm>
                      <a:prstGeom prst="rect">
                        <a:avLst/>
                      </a:prstGeom>
                      <a:noFill/>
                      <a:extLst>
                        <a:ext uri="{909E8E84-426E-40DD-AFC4-6F175D3DCCD1}">
                          <a14:hiddenFill xmlns:a14="http://schemas.microsoft.com/office/drawing/2010/main">
                            <a:solidFill>
                              <a:srgbClr val="000000"/>
                            </a:solidFill>
                          </a14:hiddenFill>
                        </a:ext>
                      </a:extLst>
                    </p:spPr>
                  </p:pic>
                </p:oleObj>
              </mc:Fallback>
            </mc:AlternateContent>
          </a:graphicData>
        </a:graphic>
      </p:graphicFrame>
    </p:spTree>
    <p:extLst>
      <p:ext uri="{BB962C8B-B14F-4D97-AF65-F5344CB8AC3E}">
        <p14:creationId xmlns:p14="http://schemas.microsoft.com/office/powerpoint/2010/main" val="4035197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476672"/>
            <a:ext cx="7772400" cy="3816423"/>
          </a:xfrm>
          <a:solidFill>
            <a:srgbClr val="FFFF00"/>
          </a:solidFill>
        </p:spPr>
        <p:txBody>
          <a:bodyPr>
            <a:normAutofit/>
          </a:bodyPr>
          <a:lstStyle/>
          <a:p>
            <a:r>
              <a:rPr lang="en-US" altLang="ja-JP" sz="6000" dirty="0"/>
              <a:t>Commuting with Uber in New York is cheaper than taking the subway this </a:t>
            </a:r>
            <a:r>
              <a:rPr lang="en-US" altLang="ja-JP" sz="6000" dirty="0" smtClean="0"/>
              <a:t>summer</a:t>
            </a:r>
            <a:endParaRPr kumimoji="1" lang="ja-JP" altLang="en-US" sz="6000" dirty="0"/>
          </a:p>
        </p:txBody>
      </p:sp>
      <p:sp>
        <p:nvSpPr>
          <p:cNvPr id="4" name="サブタイトル 3"/>
          <p:cNvSpPr>
            <a:spLocks noGrp="1"/>
          </p:cNvSpPr>
          <p:nvPr>
            <p:ph type="subTitle" idx="1"/>
          </p:nvPr>
        </p:nvSpPr>
        <p:spPr>
          <a:xfrm>
            <a:off x="1371600" y="4628728"/>
            <a:ext cx="6400800" cy="1752600"/>
          </a:xfrm>
        </p:spPr>
        <p:txBody>
          <a:bodyPr>
            <a:normAutofit fontScale="92500"/>
          </a:bodyPr>
          <a:lstStyle/>
          <a:p>
            <a:r>
              <a:rPr lang="en-US" altLang="ja-JP" dirty="0">
                <a:hlinkClick r:id="rId2"/>
              </a:rPr>
              <a:t>http://qz.com/728871/commuting-with-uber-in-new-york-is-cheaper-than-taking-the-subway-this-summer</a:t>
            </a:r>
            <a:r>
              <a:rPr lang="en-US" altLang="ja-JP" dirty="0" smtClean="0">
                <a:hlinkClick r:id="rId2"/>
              </a:rPr>
              <a:t>/</a:t>
            </a:r>
            <a:endParaRPr lang="en-US" altLang="ja-JP" dirty="0" smtClean="0"/>
          </a:p>
          <a:p>
            <a:endParaRPr kumimoji="1" lang="ja-JP" altLang="en-US" dirty="0"/>
          </a:p>
        </p:txBody>
      </p:sp>
    </p:spTree>
    <p:extLst>
      <p:ext uri="{BB962C8B-B14F-4D97-AF65-F5344CB8AC3E}">
        <p14:creationId xmlns:p14="http://schemas.microsoft.com/office/powerpoint/2010/main" val="3957221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solidFill>
            <a:srgbClr val="FFFF00"/>
          </a:solidFill>
          <a:ln w="57150">
            <a:solidFill>
              <a:schemeClr val="tx1">
                <a:lumMod val="95000"/>
                <a:lumOff val="5000"/>
              </a:schemeClr>
            </a:solidFill>
          </a:ln>
        </p:spPr>
        <p:txBody>
          <a:bodyPr rtlCol="0">
            <a:normAutofit fontScale="90000"/>
          </a:bodyPr>
          <a:lstStyle/>
          <a:p>
            <a:pPr fontAlgn="auto">
              <a:spcAft>
                <a:spcPts val="0"/>
              </a:spcAft>
              <a:defRPr/>
            </a:pPr>
            <a:r>
              <a:rPr lang="ja-JP" altLang="en-US" dirty="0" smtClean="0"/>
              <a:t>定食料金は自由に決められる不思議</a:t>
            </a:r>
            <a:endParaRPr lang="ja-JP" altLang="en-US" dirty="0"/>
          </a:p>
        </p:txBody>
      </p:sp>
      <p:sp>
        <p:nvSpPr>
          <p:cNvPr id="34819" name="コンテンツ プレースホルダ 2"/>
          <p:cNvSpPr>
            <a:spLocks/>
          </p:cNvSpPr>
          <p:nvPr/>
        </p:nvSpPr>
        <p:spPr bwMode="auto">
          <a:xfrm>
            <a:off x="468313" y="1557338"/>
            <a:ext cx="8229600" cy="5300662"/>
          </a:xfrm>
          <a:prstGeom prst="rect">
            <a:avLst/>
          </a:prstGeom>
          <a:noFill/>
          <a:ln w="9525">
            <a:solidFill>
              <a:schemeClr val="accent1"/>
            </a:solidFill>
            <a:miter lim="800000"/>
            <a:headEnd/>
            <a:tailEnd/>
          </a:ln>
        </p:spPr>
        <p:txBody>
          <a:bodyPr/>
          <a:lstStyle/>
          <a:p>
            <a:pPr marL="342900" indent="-342900">
              <a:spcBef>
                <a:spcPct val="20000"/>
              </a:spcBef>
              <a:buFont typeface="Arial" pitchFamily="34" charset="0"/>
              <a:buChar char="•"/>
            </a:pPr>
            <a:r>
              <a:rPr lang="ja-JP" altLang="en-US" sz="3200" dirty="0" smtClean="0">
                <a:latin typeface="Calibri" pitchFamily="34" charset="0"/>
              </a:rPr>
              <a:t>パッケージツアーの</a:t>
            </a:r>
            <a:r>
              <a:rPr lang="ja-JP" altLang="en-US" sz="3200" dirty="0">
                <a:latin typeface="Calibri" pitchFamily="34" charset="0"/>
              </a:rPr>
              <a:t>包括料金制度の不思議</a:t>
            </a:r>
            <a:endParaRPr lang="en-US" altLang="ja-JP" sz="3200" dirty="0">
              <a:latin typeface="Calibri" pitchFamily="34" charset="0"/>
            </a:endParaRPr>
          </a:p>
          <a:p>
            <a:pPr marL="342900" indent="-342900">
              <a:spcBef>
                <a:spcPct val="20000"/>
              </a:spcBef>
              <a:buFont typeface="Arial" pitchFamily="34" charset="0"/>
              <a:buChar char="•"/>
            </a:pPr>
            <a:r>
              <a:rPr lang="ja-JP" altLang="en-US" sz="3200" dirty="0" smtClean="0">
                <a:latin typeface="Calibri" pitchFamily="34" charset="0"/>
              </a:rPr>
              <a:t>パックを構成する個別の料金（鉄道、航空、宿泊、入園料等）は国内国外を問わず規制料金であるものは多い。</a:t>
            </a:r>
            <a:endParaRPr lang="en-US" altLang="ja-JP" sz="3200" dirty="0">
              <a:latin typeface="Calibri" pitchFamily="34" charset="0"/>
            </a:endParaRPr>
          </a:p>
          <a:p>
            <a:pPr marL="342900" indent="-342900">
              <a:spcBef>
                <a:spcPct val="20000"/>
              </a:spcBef>
              <a:buFont typeface="Arial" pitchFamily="34" charset="0"/>
              <a:buChar char="•"/>
            </a:pPr>
            <a:r>
              <a:rPr lang="ja-JP" altLang="en-US" sz="3200" dirty="0" smtClean="0">
                <a:latin typeface="Calibri" pitchFamily="34" charset="0"/>
              </a:rPr>
              <a:t>この商品をパックにしてまとめて販売すると、料金は自由に決められる。</a:t>
            </a:r>
            <a:endParaRPr lang="en-US" altLang="ja-JP" sz="3200" dirty="0" smtClean="0">
              <a:latin typeface="Calibri" pitchFamily="34" charset="0"/>
            </a:endParaRPr>
          </a:p>
          <a:p>
            <a:pPr marL="342900" indent="-342900">
              <a:spcBef>
                <a:spcPct val="20000"/>
              </a:spcBef>
              <a:buFont typeface="Arial" pitchFamily="34" charset="0"/>
              <a:buChar char="•"/>
            </a:pPr>
            <a:r>
              <a:rPr lang="ja-JP" altLang="en-US" sz="3200" dirty="0" smtClean="0">
                <a:latin typeface="Calibri" pitchFamily="34" charset="0"/>
              </a:rPr>
              <a:t>欧州</a:t>
            </a:r>
            <a:r>
              <a:rPr lang="ja-JP" altLang="en-US" sz="3200" dirty="0">
                <a:latin typeface="Calibri" pitchFamily="34" charset="0"/>
              </a:rPr>
              <a:t>は複数商品販売が前提、我が国は単品パックも</a:t>
            </a:r>
            <a:r>
              <a:rPr lang="ja-JP" altLang="en-US" sz="3200" dirty="0" smtClean="0">
                <a:latin typeface="Calibri" pitchFamily="34" charset="0"/>
              </a:rPr>
              <a:t>可能・・</a:t>
            </a:r>
            <a:r>
              <a:rPr lang="ja-JP" altLang="en-US" sz="3200" dirty="0">
                <a:latin typeface="Calibri" pitchFamily="34" charset="0"/>
              </a:rPr>
              <a:t>・この構造は定着しており変更は困難であろう</a:t>
            </a:r>
          </a:p>
          <a:p>
            <a:pPr marL="342900" indent="-342900">
              <a:spcBef>
                <a:spcPct val="20000"/>
              </a:spcBef>
              <a:buFont typeface="Arial" pitchFamily="34" charset="0"/>
              <a:buChar char="•"/>
            </a:pPr>
            <a:endParaRPr lang="ja-JP" altLang="en-US" sz="3200" dirty="0">
              <a:latin typeface="Calibri" pitchFamily="34" charset="0"/>
            </a:endParaRPr>
          </a:p>
        </p:txBody>
      </p:sp>
    </p:spTree>
    <p:extLst>
      <p:ext uri="{BB962C8B-B14F-4D97-AF65-F5344CB8AC3E}">
        <p14:creationId xmlns:p14="http://schemas.microsoft.com/office/powerpoint/2010/main" val="2899098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192338" y="333375"/>
            <a:ext cx="4324350" cy="655638"/>
          </a:xfrm>
          <a:prstGeom prst="rect">
            <a:avLst/>
          </a:prstGeom>
          <a:noFill/>
          <a:ln w="76200" cmpd="tri">
            <a:solidFill>
              <a:schemeClr val="tx1"/>
            </a:solidFill>
            <a:miter lim="800000"/>
            <a:headEnd/>
            <a:tailEnd/>
          </a:ln>
          <a:effectLst/>
        </p:spPr>
        <p:txBody>
          <a:bodyPr wrap="none">
            <a:spAutoFit/>
          </a:bodyPr>
          <a:lstStyle/>
          <a:p>
            <a:r>
              <a:rPr lang="ja-JP" altLang="en-US" sz="3200">
                <a:latin typeface="Times New Roman" pitchFamily="18" charset="0"/>
              </a:rPr>
              <a:t>包括代金制度への疑問</a:t>
            </a:r>
          </a:p>
        </p:txBody>
      </p:sp>
      <p:sp>
        <p:nvSpPr>
          <p:cNvPr id="89091" name="Text Box 3"/>
          <p:cNvSpPr txBox="1">
            <a:spLocks noChangeArrowheads="1"/>
          </p:cNvSpPr>
          <p:nvPr/>
        </p:nvSpPr>
        <p:spPr bwMode="auto">
          <a:xfrm>
            <a:off x="381000" y="2657475"/>
            <a:ext cx="1524000" cy="466725"/>
          </a:xfrm>
          <a:prstGeom prst="rect">
            <a:avLst/>
          </a:prstGeom>
          <a:noFill/>
          <a:ln w="9525">
            <a:solidFill>
              <a:schemeClr val="tx1"/>
            </a:solidFill>
            <a:miter lim="800000"/>
            <a:headEnd/>
            <a:tailEnd/>
          </a:ln>
          <a:effectLst/>
        </p:spPr>
        <p:txBody>
          <a:bodyPr wrap="none">
            <a:spAutoFit/>
          </a:bodyPr>
          <a:lstStyle/>
          <a:p>
            <a:r>
              <a:rPr lang="ja-JP" altLang="en-US" sz="2400">
                <a:latin typeface="Times New Roman" pitchFamily="18" charset="0"/>
              </a:rPr>
              <a:t>運賃（３０）</a:t>
            </a:r>
          </a:p>
        </p:txBody>
      </p:sp>
      <p:sp>
        <p:nvSpPr>
          <p:cNvPr id="89092" name="Text Box 4"/>
          <p:cNvSpPr txBox="1">
            <a:spLocks noChangeArrowheads="1"/>
          </p:cNvSpPr>
          <p:nvPr/>
        </p:nvSpPr>
        <p:spPr bwMode="auto">
          <a:xfrm>
            <a:off x="304800" y="3581400"/>
            <a:ext cx="2133600" cy="466725"/>
          </a:xfrm>
          <a:prstGeom prst="rect">
            <a:avLst/>
          </a:prstGeom>
          <a:noFill/>
          <a:ln w="9525">
            <a:solidFill>
              <a:schemeClr val="tx1"/>
            </a:solidFill>
            <a:miter lim="800000"/>
            <a:headEnd/>
            <a:tailEnd/>
          </a:ln>
          <a:effectLst/>
        </p:spPr>
        <p:txBody>
          <a:bodyPr wrap="none">
            <a:spAutoFit/>
          </a:bodyPr>
          <a:lstStyle/>
          <a:p>
            <a:r>
              <a:rPr lang="ja-JP" altLang="en-US" sz="2400">
                <a:latin typeface="Times New Roman" pitchFamily="18" charset="0"/>
              </a:rPr>
              <a:t>宿泊料金（２０）</a:t>
            </a:r>
          </a:p>
        </p:txBody>
      </p:sp>
      <p:sp>
        <p:nvSpPr>
          <p:cNvPr id="89093" name="Text Box 5"/>
          <p:cNvSpPr txBox="1">
            <a:spLocks noChangeArrowheads="1"/>
          </p:cNvSpPr>
          <p:nvPr/>
        </p:nvSpPr>
        <p:spPr bwMode="auto">
          <a:xfrm>
            <a:off x="304800" y="4486275"/>
            <a:ext cx="1838325" cy="476250"/>
          </a:xfrm>
          <a:prstGeom prst="rect">
            <a:avLst/>
          </a:prstGeom>
          <a:noFill/>
          <a:ln w="19050">
            <a:solidFill>
              <a:schemeClr val="tx1"/>
            </a:solidFill>
            <a:miter lim="800000"/>
            <a:headEnd/>
            <a:tailEnd/>
          </a:ln>
          <a:effectLst/>
        </p:spPr>
        <p:txBody>
          <a:bodyPr wrap="none">
            <a:spAutoFit/>
          </a:bodyPr>
          <a:lstStyle/>
          <a:p>
            <a:r>
              <a:rPr lang="ja-JP" altLang="en-US" sz="2400">
                <a:latin typeface="Times New Roman" pitchFamily="18" charset="0"/>
              </a:rPr>
              <a:t>観劇料（１０）</a:t>
            </a:r>
          </a:p>
        </p:txBody>
      </p:sp>
      <p:sp>
        <p:nvSpPr>
          <p:cNvPr id="89094" name="Text Box 6"/>
          <p:cNvSpPr txBox="1">
            <a:spLocks noChangeArrowheads="1"/>
          </p:cNvSpPr>
          <p:nvPr/>
        </p:nvSpPr>
        <p:spPr bwMode="auto">
          <a:xfrm>
            <a:off x="304800" y="5410200"/>
            <a:ext cx="2230438" cy="466725"/>
          </a:xfrm>
          <a:prstGeom prst="rect">
            <a:avLst/>
          </a:prstGeom>
          <a:noFill/>
          <a:ln w="9525">
            <a:solidFill>
              <a:schemeClr val="tx1"/>
            </a:solidFill>
            <a:miter lim="800000"/>
            <a:headEnd/>
            <a:tailEnd/>
          </a:ln>
          <a:effectLst/>
        </p:spPr>
        <p:txBody>
          <a:bodyPr wrap="none">
            <a:spAutoFit/>
          </a:bodyPr>
          <a:lstStyle/>
          <a:p>
            <a:r>
              <a:rPr lang="ja-JP" altLang="en-US" sz="2400">
                <a:latin typeface="Times New Roman" pitchFamily="18" charset="0"/>
              </a:rPr>
              <a:t>手配手数料（５）</a:t>
            </a:r>
          </a:p>
        </p:txBody>
      </p:sp>
      <p:sp>
        <p:nvSpPr>
          <p:cNvPr id="89095" name="Text Box 7"/>
          <p:cNvSpPr txBox="1">
            <a:spLocks noChangeArrowheads="1"/>
          </p:cNvSpPr>
          <p:nvPr/>
        </p:nvSpPr>
        <p:spPr bwMode="auto">
          <a:xfrm>
            <a:off x="152400" y="1524000"/>
            <a:ext cx="2733675" cy="457200"/>
          </a:xfrm>
          <a:prstGeom prst="rect">
            <a:avLst/>
          </a:prstGeom>
          <a:noFill/>
          <a:ln w="9525">
            <a:noFill/>
            <a:miter lim="800000"/>
            <a:headEnd/>
            <a:tailEnd/>
          </a:ln>
          <a:effectLst/>
        </p:spPr>
        <p:txBody>
          <a:bodyPr wrap="none">
            <a:spAutoFit/>
          </a:bodyPr>
          <a:lstStyle/>
          <a:p>
            <a:r>
              <a:rPr lang="ja-JP" altLang="en-US" sz="2400">
                <a:latin typeface="Times New Roman" pitchFamily="18" charset="0"/>
              </a:rPr>
              <a:t>手配旅行代金（６５）</a:t>
            </a:r>
          </a:p>
        </p:txBody>
      </p:sp>
      <p:sp>
        <p:nvSpPr>
          <p:cNvPr id="89096" name="Text Box 8"/>
          <p:cNvSpPr txBox="1">
            <a:spLocks noChangeArrowheads="1"/>
          </p:cNvSpPr>
          <p:nvPr/>
        </p:nvSpPr>
        <p:spPr bwMode="auto">
          <a:xfrm>
            <a:off x="3190875" y="2647950"/>
            <a:ext cx="2143125" cy="476250"/>
          </a:xfrm>
          <a:prstGeom prst="rect">
            <a:avLst/>
          </a:prstGeom>
          <a:noFill/>
          <a:ln w="19050">
            <a:solidFill>
              <a:schemeClr val="tx1"/>
            </a:solidFill>
            <a:miter lim="800000"/>
            <a:headEnd/>
            <a:tailEnd/>
          </a:ln>
          <a:effectLst/>
        </p:spPr>
        <p:txBody>
          <a:bodyPr wrap="none">
            <a:spAutoFit/>
          </a:bodyPr>
          <a:lstStyle/>
          <a:p>
            <a:r>
              <a:rPr lang="ja-JP" altLang="en-US" sz="2400">
                <a:latin typeface="Times New Roman" pitchFamily="18" charset="0"/>
              </a:rPr>
              <a:t>規制運賃（３０）</a:t>
            </a:r>
          </a:p>
        </p:txBody>
      </p:sp>
      <p:sp>
        <p:nvSpPr>
          <p:cNvPr id="89097" name="Text Box 9"/>
          <p:cNvSpPr txBox="1">
            <a:spLocks noChangeArrowheads="1"/>
          </p:cNvSpPr>
          <p:nvPr/>
        </p:nvSpPr>
        <p:spPr bwMode="auto">
          <a:xfrm>
            <a:off x="3197225" y="3581400"/>
            <a:ext cx="2136775" cy="469900"/>
          </a:xfrm>
          <a:prstGeom prst="rect">
            <a:avLst/>
          </a:prstGeom>
          <a:noFill/>
          <a:ln w="12700">
            <a:solidFill>
              <a:schemeClr val="tx1"/>
            </a:solidFill>
            <a:miter lim="800000"/>
            <a:headEnd/>
            <a:tailEnd/>
          </a:ln>
          <a:effectLst/>
        </p:spPr>
        <p:txBody>
          <a:bodyPr wrap="none">
            <a:spAutoFit/>
          </a:bodyPr>
          <a:lstStyle/>
          <a:p>
            <a:r>
              <a:rPr lang="ja-JP" altLang="en-US" sz="2400">
                <a:latin typeface="Times New Roman" pitchFamily="18" charset="0"/>
              </a:rPr>
              <a:t>届出料金（２０）</a:t>
            </a:r>
          </a:p>
        </p:txBody>
      </p:sp>
      <p:sp>
        <p:nvSpPr>
          <p:cNvPr id="89098" name="Text Box 10"/>
          <p:cNvSpPr txBox="1">
            <a:spLocks noChangeArrowheads="1"/>
          </p:cNvSpPr>
          <p:nvPr/>
        </p:nvSpPr>
        <p:spPr bwMode="auto">
          <a:xfrm>
            <a:off x="3200400" y="4572000"/>
            <a:ext cx="2286000" cy="476250"/>
          </a:xfrm>
          <a:prstGeom prst="rect">
            <a:avLst/>
          </a:prstGeom>
          <a:noFill/>
          <a:ln w="19050">
            <a:solidFill>
              <a:schemeClr val="tx1"/>
            </a:solidFill>
            <a:miter lim="800000"/>
            <a:headEnd/>
            <a:tailEnd/>
          </a:ln>
          <a:effectLst/>
        </p:spPr>
        <p:txBody>
          <a:bodyPr wrap="none">
            <a:spAutoFit/>
          </a:bodyPr>
          <a:lstStyle/>
          <a:p>
            <a:r>
              <a:rPr lang="ja-JP" altLang="en-US" sz="2400">
                <a:latin typeface="Times New Roman" pitchFamily="18" charset="0"/>
              </a:rPr>
              <a:t>観劇料</a:t>
            </a:r>
            <a:r>
              <a:rPr lang="en-US" altLang="ja-JP" sz="2400">
                <a:latin typeface="Times New Roman" pitchFamily="18" charset="0"/>
              </a:rPr>
              <a:t>(</a:t>
            </a:r>
            <a:r>
              <a:rPr lang="ja-JP" altLang="en-US" sz="2400">
                <a:latin typeface="Times New Roman" pitchFamily="18" charset="0"/>
              </a:rPr>
              <a:t>無規制）</a:t>
            </a:r>
          </a:p>
        </p:txBody>
      </p:sp>
      <p:sp>
        <p:nvSpPr>
          <p:cNvPr id="89099" name="Text Box 11"/>
          <p:cNvSpPr txBox="1">
            <a:spLocks noChangeArrowheads="1"/>
          </p:cNvSpPr>
          <p:nvPr/>
        </p:nvSpPr>
        <p:spPr bwMode="auto">
          <a:xfrm>
            <a:off x="7654925" y="2657475"/>
            <a:ext cx="803275" cy="466725"/>
          </a:xfrm>
          <a:prstGeom prst="rect">
            <a:avLst/>
          </a:prstGeom>
          <a:noFill/>
          <a:ln w="9525">
            <a:solidFill>
              <a:schemeClr val="tx1"/>
            </a:solidFill>
            <a:prstDash val="dash"/>
            <a:miter lim="800000"/>
            <a:headEnd/>
            <a:tailEnd/>
          </a:ln>
          <a:effectLst/>
        </p:spPr>
        <p:txBody>
          <a:bodyPr wrap="none">
            <a:spAutoFit/>
          </a:bodyPr>
          <a:lstStyle/>
          <a:p>
            <a:r>
              <a:rPr lang="ja-JP" altLang="en-US" sz="2400">
                <a:latin typeface="Times New Roman" pitchFamily="18" charset="0"/>
              </a:rPr>
              <a:t>運賃</a:t>
            </a:r>
          </a:p>
        </p:txBody>
      </p:sp>
      <p:sp>
        <p:nvSpPr>
          <p:cNvPr id="89100" name="Text Box 12"/>
          <p:cNvSpPr txBox="1">
            <a:spLocks noChangeArrowheads="1"/>
          </p:cNvSpPr>
          <p:nvPr/>
        </p:nvSpPr>
        <p:spPr bwMode="auto">
          <a:xfrm>
            <a:off x="7197725" y="3495675"/>
            <a:ext cx="1412875" cy="466725"/>
          </a:xfrm>
          <a:prstGeom prst="rect">
            <a:avLst/>
          </a:prstGeom>
          <a:noFill/>
          <a:ln w="9525">
            <a:solidFill>
              <a:schemeClr val="tx1"/>
            </a:solidFill>
            <a:prstDash val="dash"/>
            <a:miter lim="800000"/>
            <a:headEnd/>
            <a:tailEnd/>
          </a:ln>
          <a:effectLst/>
        </p:spPr>
        <p:txBody>
          <a:bodyPr wrap="none">
            <a:spAutoFit/>
          </a:bodyPr>
          <a:lstStyle/>
          <a:p>
            <a:r>
              <a:rPr lang="ja-JP" altLang="en-US" sz="2400">
                <a:latin typeface="Times New Roman" pitchFamily="18" charset="0"/>
              </a:rPr>
              <a:t>宿泊料金</a:t>
            </a:r>
          </a:p>
        </p:txBody>
      </p:sp>
      <p:sp>
        <p:nvSpPr>
          <p:cNvPr id="89101" name="Text Box 13"/>
          <p:cNvSpPr txBox="1">
            <a:spLocks noChangeArrowheads="1"/>
          </p:cNvSpPr>
          <p:nvPr/>
        </p:nvSpPr>
        <p:spPr bwMode="auto">
          <a:xfrm>
            <a:off x="7350125" y="4191000"/>
            <a:ext cx="1108075" cy="466725"/>
          </a:xfrm>
          <a:prstGeom prst="rect">
            <a:avLst/>
          </a:prstGeom>
          <a:noFill/>
          <a:ln w="9525">
            <a:solidFill>
              <a:schemeClr val="tx1"/>
            </a:solidFill>
            <a:prstDash val="dash"/>
            <a:miter lim="800000"/>
            <a:headEnd/>
            <a:tailEnd/>
          </a:ln>
          <a:effectLst/>
        </p:spPr>
        <p:txBody>
          <a:bodyPr wrap="none">
            <a:spAutoFit/>
          </a:bodyPr>
          <a:lstStyle/>
          <a:p>
            <a:r>
              <a:rPr lang="ja-JP" altLang="en-US" sz="2400">
                <a:latin typeface="Times New Roman" pitchFamily="18" charset="0"/>
              </a:rPr>
              <a:t>観劇料</a:t>
            </a:r>
          </a:p>
        </p:txBody>
      </p:sp>
      <p:sp>
        <p:nvSpPr>
          <p:cNvPr id="89102" name="Text Box 14"/>
          <p:cNvSpPr txBox="1">
            <a:spLocks noChangeArrowheads="1"/>
          </p:cNvSpPr>
          <p:nvPr/>
        </p:nvSpPr>
        <p:spPr bwMode="auto">
          <a:xfrm>
            <a:off x="7162800" y="4953000"/>
            <a:ext cx="1412875" cy="831850"/>
          </a:xfrm>
          <a:prstGeom prst="rect">
            <a:avLst/>
          </a:prstGeom>
          <a:noFill/>
          <a:ln w="9525">
            <a:solidFill>
              <a:schemeClr val="tx1"/>
            </a:solidFill>
            <a:prstDash val="dash"/>
            <a:miter lim="800000"/>
            <a:headEnd/>
            <a:tailEnd/>
          </a:ln>
          <a:effectLst/>
        </p:spPr>
        <p:txBody>
          <a:bodyPr wrap="none">
            <a:spAutoFit/>
          </a:bodyPr>
          <a:lstStyle/>
          <a:p>
            <a:pPr algn="ctr"/>
            <a:r>
              <a:rPr lang="ja-JP" altLang="en-US" sz="2400">
                <a:latin typeface="Times New Roman" pitchFamily="18" charset="0"/>
              </a:rPr>
              <a:t>旅行業者</a:t>
            </a:r>
          </a:p>
          <a:p>
            <a:pPr algn="ctr"/>
            <a:r>
              <a:rPr lang="ja-JP" altLang="en-US" sz="2400">
                <a:latin typeface="Times New Roman" pitchFamily="18" charset="0"/>
              </a:rPr>
              <a:t>利潤</a:t>
            </a:r>
          </a:p>
        </p:txBody>
      </p:sp>
      <p:sp>
        <p:nvSpPr>
          <p:cNvPr id="89103" name="Rectangle 15"/>
          <p:cNvSpPr>
            <a:spLocks noChangeArrowheads="1"/>
          </p:cNvSpPr>
          <p:nvPr/>
        </p:nvSpPr>
        <p:spPr bwMode="auto">
          <a:xfrm>
            <a:off x="6858000" y="2362200"/>
            <a:ext cx="1828800" cy="3581400"/>
          </a:xfrm>
          <a:prstGeom prst="rect">
            <a:avLst/>
          </a:prstGeom>
          <a:noFill/>
          <a:ln w="9525">
            <a:solidFill>
              <a:schemeClr val="tx1"/>
            </a:solidFill>
            <a:miter lim="800000"/>
            <a:headEnd/>
            <a:tailEnd/>
          </a:ln>
          <a:effectLst/>
        </p:spPr>
        <p:txBody>
          <a:bodyPr wrap="none" anchor="ctr"/>
          <a:lstStyle/>
          <a:p>
            <a:endParaRPr lang="ja-JP" altLang="en-US"/>
          </a:p>
        </p:txBody>
      </p:sp>
      <p:sp>
        <p:nvSpPr>
          <p:cNvPr id="89104" name="Text Box 16"/>
          <p:cNvSpPr txBox="1">
            <a:spLocks noChangeArrowheads="1"/>
          </p:cNvSpPr>
          <p:nvPr/>
        </p:nvSpPr>
        <p:spPr bwMode="auto">
          <a:xfrm>
            <a:off x="6477000" y="1143000"/>
            <a:ext cx="2549525" cy="822325"/>
          </a:xfrm>
          <a:prstGeom prst="rect">
            <a:avLst/>
          </a:prstGeom>
          <a:noFill/>
          <a:ln w="9525">
            <a:noFill/>
            <a:miter lim="800000"/>
            <a:headEnd/>
            <a:tailEnd/>
          </a:ln>
          <a:effectLst/>
        </p:spPr>
        <p:txBody>
          <a:bodyPr wrap="none">
            <a:spAutoFit/>
          </a:bodyPr>
          <a:lstStyle/>
          <a:p>
            <a:pPr algn="ctr"/>
            <a:r>
              <a:rPr lang="ja-JP" altLang="en-US" sz="2400">
                <a:latin typeface="Times New Roman" pitchFamily="18" charset="0"/>
              </a:rPr>
              <a:t>パッケージ・ツアー</a:t>
            </a:r>
          </a:p>
          <a:p>
            <a:pPr algn="ctr"/>
            <a:r>
              <a:rPr lang="ja-JP" altLang="en-US" sz="2400">
                <a:latin typeface="Times New Roman" pitchFamily="18" charset="0"/>
              </a:rPr>
              <a:t>包括代金（４５）</a:t>
            </a:r>
          </a:p>
        </p:txBody>
      </p:sp>
      <p:cxnSp>
        <p:nvCxnSpPr>
          <p:cNvPr id="89105" name="AutoShape 17"/>
          <p:cNvCxnSpPr>
            <a:cxnSpLocks noChangeShapeType="1"/>
            <a:stCxn id="89096" idx="1"/>
            <a:endCxn id="89091" idx="3"/>
          </p:cNvCxnSpPr>
          <p:nvPr/>
        </p:nvCxnSpPr>
        <p:spPr bwMode="auto">
          <a:xfrm flipH="1">
            <a:off x="1905000" y="2886075"/>
            <a:ext cx="1276350" cy="4763"/>
          </a:xfrm>
          <a:prstGeom prst="straightConnector1">
            <a:avLst/>
          </a:prstGeom>
          <a:noFill/>
          <a:ln w="9525">
            <a:solidFill>
              <a:schemeClr val="tx1"/>
            </a:solidFill>
            <a:round/>
            <a:headEnd/>
            <a:tailEnd type="triangle" w="med" len="med"/>
          </a:ln>
          <a:effectLst/>
        </p:spPr>
      </p:cxnSp>
      <p:cxnSp>
        <p:nvCxnSpPr>
          <p:cNvPr id="89106" name="AutoShape 18"/>
          <p:cNvCxnSpPr>
            <a:cxnSpLocks noChangeShapeType="1"/>
            <a:stCxn id="89097" idx="1"/>
            <a:endCxn id="89092" idx="3"/>
          </p:cNvCxnSpPr>
          <p:nvPr/>
        </p:nvCxnSpPr>
        <p:spPr bwMode="auto">
          <a:xfrm flipH="1" flipV="1">
            <a:off x="2438400" y="3814763"/>
            <a:ext cx="758825" cy="1587"/>
          </a:xfrm>
          <a:prstGeom prst="straightConnector1">
            <a:avLst/>
          </a:prstGeom>
          <a:noFill/>
          <a:ln w="9525">
            <a:solidFill>
              <a:schemeClr val="tx1"/>
            </a:solidFill>
            <a:round/>
            <a:headEnd/>
            <a:tailEnd type="triangle" w="med" len="med"/>
          </a:ln>
          <a:effectLst/>
        </p:spPr>
      </p:cxnSp>
      <p:sp>
        <p:nvSpPr>
          <p:cNvPr id="89107" name="Rectangle 19"/>
          <p:cNvSpPr>
            <a:spLocks noChangeArrowheads="1"/>
          </p:cNvSpPr>
          <p:nvPr/>
        </p:nvSpPr>
        <p:spPr bwMode="auto">
          <a:xfrm>
            <a:off x="228600" y="2362200"/>
            <a:ext cx="2438400" cy="3733800"/>
          </a:xfrm>
          <a:prstGeom prst="rect">
            <a:avLst/>
          </a:prstGeom>
          <a:noFill/>
          <a:ln w="9525">
            <a:solidFill>
              <a:schemeClr val="tx1"/>
            </a:solidFill>
            <a:prstDash val="dash"/>
            <a:miter lim="800000"/>
            <a:headEnd/>
            <a:tailEnd/>
          </a:ln>
          <a:effectLst/>
        </p:spPr>
        <p:txBody>
          <a:bodyPr wrap="none" anchor="ctr"/>
          <a:lstStyle/>
          <a:p>
            <a:endParaRPr lang="ja-JP" altLang="en-US"/>
          </a:p>
        </p:txBody>
      </p:sp>
      <p:sp>
        <p:nvSpPr>
          <p:cNvPr id="89108" name="Oval 20"/>
          <p:cNvSpPr>
            <a:spLocks noChangeArrowheads="1"/>
          </p:cNvSpPr>
          <p:nvPr/>
        </p:nvSpPr>
        <p:spPr bwMode="auto">
          <a:xfrm>
            <a:off x="5562600" y="1828800"/>
            <a:ext cx="1143000" cy="2743200"/>
          </a:xfrm>
          <a:prstGeom prst="ellipse">
            <a:avLst/>
          </a:prstGeom>
          <a:noFill/>
          <a:ln w="9525">
            <a:solidFill>
              <a:srgbClr val="FF0000"/>
            </a:solidFill>
            <a:round/>
            <a:headEnd/>
            <a:tailEnd/>
          </a:ln>
          <a:effectLst/>
        </p:spPr>
        <p:txBody>
          <a:bodyPr vert="eaVert" wrap="none" anchor="ctr"/>
          <a:lstStyle/>
          <a:p>
            <a:pPr algn="ctr"/>
            <a:r>
              <a:rPr lang="ja-JP" altLang="en-US" sz="2400">
                <a:solidFill>
                  <a:srgbClr val="FF0000"/>
                </a:solidFill>
                <a:latin typeface="Times New Roman" pitchFamily="18" charset="0"/>
              </a:rPr>
              <a:t>何故規制料金では</a:t>
            </a:r>
          </a:p>
          <a:p>
            <a:pPr algn="ctr"/>
            <a:r>
              <a:rPr lang="ja-JP" altLang="en-US" sz="2400">
                <a:solidFill>
                  <a:srgbClr val="FF0000"/>
                </a:solidFill>
                <a:latin typeface="Times New Roman" pitchFamily="18" charset="0"/>
              </a:rPr>
              <a:t>なくてもいいのか</a:t>
            </a:r>
          </a:p>
        </p:txBody>
      </p:sp>
      <p:cxnSp>
        <p:nvCxnSpPr>
          <p:cNvPr id="89109" name="AutoShape 21"/>
          <p:cNvCxnSpPr>
            <a:cxnSpLocks noChangeShapeType="1"/>
            <a:stCxn id="89096" idx="3"/>
          </p:cNvCxnSpPr>
          <p:nvPr/>
        </p:nvCxnSpPr>
        <p:spPr bwMode="auto">
          <a:xfrm>
            <a:off x="5343525" y="2886075"/>
            <a:ext cx="2343150" cy="11113"/>
          </a:xfrm>
          <a:prstGeom prst="straightConnector1">
            <a:avLst/>
          </a:prstGeom>
          <a:noFill/>
          <a:ln w="9525">
            <a:solidFill>
              <a:schemeClr val="tx1"/>
            </a:solidFill>
            <a:prstDash val="dash"/>
            <a:round/>
            <a:headEnd/>
            <a:tailEnd type="triangle" w="med" len="med"/>
          </a:ln>
          <a:effectLst/>
        </p:spPr>
      </p:cxnSp>
      <p:cxnSp>
        <p:nvCxnSpPr>
          <p:cNvPr id="89110" name="AutoShape 22"/>
          <p:cNvCxnSpPr>
            <a:cxnSpLocks noChangeShapeType="1"/>
            <a:stCxn id="89097" idx="3"/>
          </p:cNvCxnSpPr>
          <p:nvPr/>
        </p:nvCxnSpPr>
        <p:spPr bwMode="auto">
          <a:xfrm flipV="1">
            <a:off x="5334000" y="3771900"/>
            <a:ext cx="1981200" cy="44450"/>
          </a:xfrm>
          <a:prstGeom prst="straightConnector1">
            <a:avLst/>
          </a:prstGeom>
          <a:noFill/>
          <a:ln w="9525">
            <a:solidFill>
              <a:schemeClr val="tx1"/>
            </a:solidFill>
            <a:prstDash val="dash"/>
            <a:round/>
            <a:headEnd/>
            <a:tailEnd type="triangle" w="med" len="med"/>
          </a:ln>
          <a:effectLst/>
        </p:spPr>
      </p:cxnSp>
      <p:sp>
        <p:nvSpPr>
          <p:cNvPr id="89111" name="Text Box 23"/>
          <p:cNvSpPr txBox="1">
            <a:spLocks noChangeArrowheads="1"/>
          </p:cNvSpPr>
          <p:nvPr/>
        </p:nvSpPr>
        <p:spPr bwMode="auto">
          <a:xfrm>
            <a:off x="3048000" y="4006850"/>
            <a:ext cx="2482850" cy="336550"/>
          </a:xfrm>
          <a:prstGeom prst="rect">
            <a:avLst/>
          </a:prstGeom>
          <a:noFill/>
          <a:ln w="9525">
            <a:noFill/>
            <a:miter lim="800000"/>
            <a:headEnd/>
            <a:tailEnd/>
          </a:ln>
          <a:effectLst/>
        </p:spPr>
        <p:txBody>
          <a:bodyPr wrap="none">
            <a:spAutoFit/>
          </a:bodyPr>
          <a:lstStyle/>
          <a:p>
            <a:r>
              <a:rPr lang="ja-JP" altLang="en-US" sz="1600">
                <a:latin typeface="Times New Roman" pitchFamily="18" charset="0"/>
              </a:rPr>
              <a:t>国際観光登録ホテル・旅館</a:t>
            </a:r>
          </a:p>
        </p:txBody>
      </p:sp>
      <p:sp>
        <p:nvSpPr>
          <p:cNvPr id="89112" name="Text Box 24"/>
          <p:cNvSpPr txBox="1">
            <a:spLocks noChangeArrowheads="1"/>
          </p:cNvSpPr>
          <p:nvPr/>
        </p:nvSpPr>
        <p:spPr bwMode="auto">
          <a:xfrm>
            <a:off x="6881813" y="2043113"/>
            <a:ext cx="1881187" cy="336550"/>
          </a:xfrm>
          <a:prstGeom prst="rect">
            <a:avLst/>
          </a:prstGeom>
          <a:noFill/>
          <a:ln w="9525">
            <a:noFill/>
            <a:miter lim="800000"/>
            <a:headEnd/>
            <a:tailEnd/>
          </a:ln>
          <a:effectLst/>
        </p:spPr>
        <p:txBody>
          <a:bodyPr wrap="none">
            <a:spAutoFit/>
          </a:bodyPr>
          <a:lstStyle/>
          <a:p>
            <a:r>
              <a:rPr lang="en-US" altLang="ja-JP" sz="1600">
                <a:latin typeface="Times New Roman" pitchFamily="18" charset="0"/>
              </a:rPr>
              <a:t>(</a:t>
            </a:r>
            <a:r>
              <a:rPr lang="ja-JP" altLang="en-US" sz="1600">
                <a:latin typeface="Times New Roman" pitchFamily="18" charset="0"/>
              </a:rPr>
              <a:t>自己の計算による</a:t>
            </a:r>
            <a:r>
              <a:rPr lang="en-US" altLang="ja-JP" sz="1600">
                <a:latin typeface="Times New Roman" pitchFamily="18" charset="0"/>
              </a:rPr>
              <a:t>)</a:t>
            </a:r>
          </a:p>
        </p:txBody>
      </p:sp>
      <p:sp>
        <p:nvSpPr>
          <p:cNvPr id="89113" name="Text Box 25"/>
          <p:cNvSpPr txBox="1">
            <a:spLocks noChangeArrowheads="1"/>
          </p:cNvSpPr>
          <p:nvPr/>
        </p:nvSpPr>
        <p:spPr bwMode="auto">
          <a:xfrm>
            <a:off x="7078663" y="5911850"/>
            <a:ext cx="1608137" cy="336550"/>
          </a:xfrm>
          <a:prstGeom prst="rect">
            <a:avLst/>
          </a:prstGeom>
          <a:noFill/>
          <a:ln w="9525">
            <a:noFill/>
            <a:miter lim="800000"/>
            <a:headEnd/>
            <a:tailEnd/>
          </a:ln>
          <a:effectLst/>
        </p:spPr>
        <p:txBody>
          <a:bodyPr wrap="none">
            <a:spAutoFit/>
          </a:bodyPr>
          <a:lstStyle/>
          <a:p>
            <a:r>
              <a:rPr lang="en-US" altLang="ja-JP" sz="1600">
                <a:latin typeface="Times New Roman" pitchFamily="18" charset="0"/>
              </a:rPr>
              <a:t>(</a:t>
            </a:r>
            <a:r>
              <a:rPr lang="ja-JP" altLang="en-US" sz="1600">
                <a:latin typeface="Times New Roman" pitchFamily="18" charset="0"/>
              </a:rPr>
              <a:t>定額、内訳なし</a:t>
            </a:r>
            <a:r>
              <a:rPr lang="en-US" altLang="ja-JP" sz="1600">
                <a:latin typeface="Times New Roman" pitchFamily="18" charset="0"/>
              </a:rPr>
              <a:t>)</a:t>
            </a:r>
          </a:p>
        </p:txBody>
      </p:sp>
    </p:spTree>
    <p:extLst>
      <p:ext uri="{BB962C8B-B14F-4D97-AF65-F5344CB8AC3E}">
        <p14:creationId xmlns:p14="http://schemas.microsoft.com/office/powerpoint/2010/main" val="1060379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通常のパッケージ・ツアー</a:t>
            </a:r>
            <a:endParaRPr kumimoji="1" lang="ja-JP" altLang="en-US" dirty="0"/>
          </a:p>
        </p:txBody>
      </p:sp>
      <p:sp>
        <p:nvSpPr>
          <p:cNvPr id="4" name="正方形/長方形 3"/>
          <p:cNvSpPr/>
          <p:nvPr/>
        </p:nvSpPr>
        <p:spPr>
          <a:xfrm>
            <a:off x="755576" y="3212976"/>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自宅</a:t>
            </a:r>
            <a:endParaRPr kumimoji="1" lang="ja-JP" altLang="en-US" sz="4800" dirty="0">
              <a:solidFill>
                <a:schemeClr val="tx1">
                  <a:lumMod val="95000"/>
                  <a:lumOff val="5000"/>
                </a:schemeClr>
              </a:solidFill>
            </a:endParaRPr>
          </a:p>
        </p:txBody>
      </p:sp>
      <p:sp>
        <p:nvSpPr>
          <p:cNvPr id="5" name="正方形/長方形 4"/>
          <p:cNvSpPr/>
          <p:nvPr/>
        </p:nvSpPr>
        <p:spPr>
          <a:xfrm>
            <a:off x="6444208" y="3212976"/>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旅行先</a:t>
            </a:r>
            <a:endParaRPr kumimoji="1" lang="ja-JP" altLang="en-US" sz="4800" dirty="0">
              <a:solidFill>
                <a:schemeClr val="tx1">
                  <a:lumMod val="95000"/>
                  <a:lumOff val="5000"/>
                </a:schemeClr>
              </a:solidFill>
            </a:endParaRPr>
          </a:p>
        </p:txBody>
      </p:sp>
      <p:sp>
        <p:nvSpPr>
          <p:cNvPr id="8" name="下カーブ矢印 7"/>
          <p:cNvSpPr/>
          <p:nvPr/>
        </p:nvSpPr>
        <p:spPr>
          <a:xfrm>
            <a:off x="2555776" y="2420888"/>
            <a:ext cx="4032448" cy="731520"/>
          </a:xfrm>
          <a:prstGeom prst="curvedDownArrow">
            <a:avLst>
              <a:gd name="adj1" fmla="val 25000"/>
              <a:gd name="adj2" fmla="val 71321"/>
              <a:gd name="adj3" fmla="val 26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下カーブ矢印 8"/>
          <p:cNvSpPr/>
          <p:nvPr/>
        </p:nvSpPr>
        <p:spPr>
          <a:xfrm rot="10800000">
            <a:off x="2483768" y="4653136"/>
            <a:ext cx="3888431" cy="731520"/>
          </a:xfrm>
          <a:prstGeom prst="curvedDownArrow">
            <a:avLst>
              <a:gd name="adj1" fmla="val 11135"/>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3275856" y="3429000"/>
            <a:ext cx="2664296" cy="1015663"/>
          </a:xfrm>
          <a:prstGeom prst="rect">
            <a:avLst/>
          </a:prstGeom>
          <a:noFill/>
          <a:ln>
            <a:solidFill>
              <a:schemeClr val="tx1">
                <a:lumMod val="95000"/>
                <a:lumOff val="5000"/>
              </a:schemeClr>
            </a:solidFill>
            <a:prstDash val="dash"/>
          </a:ln>
        </p:spPr>
        <p:txBody>
          <a:bodyPr wrap="square" rtlCol="0">
            <a:spAutoFit/>
          </a:bodyPr>
          <a:lstStyle/>
          <a:p>
            <a:r>
              <a:rPr kumimoji="1" lang="ja-JP" altLang="en-US" sz="6000" dirty="0" smtClean="0"/>
              <a:t>旅行中</a:t>
            </a:r>
            <a:endParaRPr kumimoji="1" lang="ja-JP" altLang="en-US" sz="6000" dirty="0"/>
          </a:p>
        </p:txBody>
      </p:sp>
      <p:sp>
        <p:nvSpPr>
          <p:cNvPr id="11" name="テキスト ボックス 10"/>
          <p:cNvSpPr txBox="1"/>
          <p:nvPr/>
        </p:nvSpPr>
        <p:spPr>
          <a:xfrm>
            <a:off x="3059832" y="5437673"/>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旅程保証責任</a:t>
            </a:r>
            <a:endParaRPr kumimoji="1" lang="ja-JP" altLang="en-US" sz="3600" dirty="0"/>
          </a:p>
        </p:txBody>
      </p:sp>
      <p:sp>
        <p:nvSpPr>
          <p:cNvPr id="12" name="テキスト ボックス 11"/>
          <p:cNvSpPr txBox="1"/>
          <p:nvPr/>
        </p:nvSpPr>
        <p:spPr>
          <a:xfrm>
            <a:off x="3059832" y="6167045"/>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特別補償責任</a:t>
            </a:r>
            <a:endParaRPr kumimoji="1" lang="ja-JP" altLang="en-US" sz="3600" dirty="0"/>
          </a:p>
        </p:txBody>
      </p:sp>
      <p:sp>
        <p:nvSpPr>
          <p:cNvPr id="13" name="テキスト ボックス 12"/>
          <p:cNvSpPr txBox="1"/>
          <p:nvPr/>
        </p:nvSpPr>
        <p:spPr>
          <a:xfrm>
            <a:off x="3131840" y="1702549"/>
            <a:ext cx="2304256"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パック料金</a:t>
            </a:r>
            <a:endParaRPr kumimoji="1" lang="ja-JP" altLang="en-US" sz="3600" dirty="0"/>
          </a:p>
        </p:txBody>
      </p:sp>
    </p:spTree>
    <p:extLst>
      <p:ext uri="{BB962C8B-B14F-4D97-AF65-F5344CB8AC3E}">
        <p14:creationId xmlns:p14="http://schemas.microsoft.com/office/powerpoint/2010/main" val="4051586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lang="ja-JP" altLang="en-US" dirty="0" smtClean="0"/>
              <a:t>マルチ・</a:t>
            </a:r>
            <a:r>
              <a:rPr kumimoji="1" lang="ja-JP" altLang="en-US" dirty="0" smtClean="0"/>
              <a:t>パッケージ・ツアー</a:t>
            </a:r>
            <a:endParaRPr kumimoji="1" lang="ja-JP" altLang="en-US" dirty="0"/>
          </a:p>
        </p:txBody>
      </p:sp>
      <p:sp>
        <p:nvSpPr>
          <p:cNvPr id="4" name="正方形/長方形 3"/>
          <p:cNvSpPr/>
          <p:nvPr/>
        </p:nvSpPr>
        <p:spPr>
          <a:xfrm>
            <a:off x="755576" y="2636912"/>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自宅</a:t>
            </a:r>
            <a:endParaRPr kumimoji="1" lang="ja-JP" altLang="en-US" sz="4800" dirty="0">
              <a:solidFill>
                <a:schemeClr val="tx1">
                  <a:lumMod val="95000"/>
                  <a:lumOff val="5000"/>
                </a:schemeClr>
              </a:solidFill>
            </a:endParaRPr>
          </a:p>
        </p:txBody>
      </p:sp>
      <p:sp>
        <p:nvSpPr>
          <p:cNvPr id="5" name="正方形/長方形 4"/>
          <p:cNvSpPr/>
          <p:nvPr/>
        </p:nvSpPr>
        <p:spPr>
          <a:xfrm>
            <a:off x="6516216" y="2708920"/>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旅行先</a:t>
            </a:r>
            <a:endParaRPr kumimoji="1" lang="ja-JP" altLang="en-US" sz="4800" dirty="0">
              <a:solidFill>
                <a:schemeClr val="tx1">
                  <a:lumMod val="95000"/>
                  <a:lumOff val="5000"/>
                </a:schemeClr>
              </a:solidFill>
            </a:endParaRPr>
          </a:p>
        </p:txBody>
      </p:sp>
      <p:sp>
        <p:nvSpPr>
          <p:cNvPr id="8" name="下カーブ矢印 7"/>
          <p:cNvSpPr/>
          <p:nvPr/>
        </p:nvSpPr>
        <p:spPr>
          <a:xfrm>
            <a:off x="2555776" y="2924944"/>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下カーブ矢印 8"/>
          <p:cNvSpPr/>
          <p:nvPr/>
        </p:nvSpPr>
        <p:spPr>
          <a:xfrm rot="10800000">
            <a:off x="2555776" y="3212976"/>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6588224" y="4293096"/>
            <a:ext cx="1800200" cy="584775"/>
          </a:xfrm>
          <a:prstGeom prst="rect">
            <a:avLst/>
          </a:prstGeom>
          <a:noFill/>
          <a:ln>
            <a:solidFill>
              <a:schemeClr val="tx1">
                <a:lumMod val="95000"/>
                <a:lumOff val="5000"/>
              </a:schemeClr>
            </a:solidFill>
            <a:prstDash val="dash"/>
          </a:ln>
        </p:spPr>
        <p:txBody>
          <a:bodyPr wrap="square" rtlCol="0">
            <a:spAutoFit/>
          </a:bodyPr>
          <a:lstStyle/>
          <a:p>
            <a:r>
              <a:rPr kumimoji="1" lang="ja-JP" altLang="en-US" sz="3200" dirty="0" smtClean="0"/>
              <a:t>使い放題</a:t>
            </a:r>
            <a:endParaRPr kumimoji="1" lang="ja-JP" altLang="en-US" sz="3200" dirty="0"/>
          </a:p>
        </p:txBody>
      </p:sp>
      <p:sp>
        <p:nvSpPr>
          <p:cNvPr id="11" name="テキスト ボックス 10"/>
          <p:cNvSpPr txBox="1"/>
          <p:nvPr/>
        </p:nvSpPr>
        <p:spPr>
          <a:xfrm>
            <a:off x="2843808" y="4293096"/>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旅程保証責任</a:t>
            </a:r>
            <a:endParaRPr kumimoji="1" lang="ja-JP" altLang="en-US" sz="3600" dirty="0"/>
          </a:p>
        </p:txBody>
      </p:sp>
      <p:sp>
        <p:nvSpPr>
          <p:cNvPr id="12" name="テキスト ボックス 11"/>
          <p:cNvSpPr txBox="1"/>
          <p:nvPr/>
        </p:nvSpPr>
        <p:spPr>
          <a:xfrm>
            <a:off x="2843808" y="5085184"/>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特別補償責任</a:t>
            </a:r>
            <a:endParaRPr kumimoji="1" lang="ja-JP" altLang="en-US" sz="3600" dirty="0"/>
          </a:p>
        </p:txBody>
      </p:sp>
      <p:sp>
        <p:nvSpPr>
          <p:cNvPr id="13" name="テキスト ボックス 12"/>
          <p:cNvSpPr txBox="1"/>
          <p:nvPr/>
        </p:nvSpPr>
        <p:spPr>
          <a:xfrm>
            <a:off x="2843808" y="1628800"/>
            <a:ext cx="3240360"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月極定額料金</a:t>
            </a:r>
            <a:endParaRPr kumimoji="1" lang="ja-JP" altLang="en-US" sz="3600" dirty="0"/>
          </a:p>
        </p:txBody>
      </p:sp>
      <p:sp>
        <p:nvSpPr>
          <p:cNvPr id="14" name="下カーブ矢印 13"/>
          <p:cNvSpPr/>
          <p:nvPr/>
        </p:nvSpPr>
        <p:spPr>
          <a:xfrm>
            <a:off x="2483768" y="3356992"/>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下カーブ矢印 14"/>
          <p:cNvSpPr/>
          <p:nvPr/>
        </p:nvSpPr>
        <p:spPr>
          <a:xfrm rot="10800000">
            <a:off x="2483768" y="3645024"/>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下カーブ矢印 15"/>
          <p:cNvSpPr/>
          <p:nvPr/>
        </p:nvSpPr>
        <p:spPr>
          <a:xfrm>
            <a:off x="2483769" y="3849605"/>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下カーブ矢印 16"/>
          <p:cNvSpPr/>
          <p:nvPr/>
        </p:nvSpPr>
        <p:spPr>
          <a:xfrm rot="10800000">
            <a:off x="2483769" y="4137637"/>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下カーブ矢印 17"/>
          <p:cNvSpPr/>
          <p:nvPr/>
        </p:nvSpPr>
        <p:spPr>
          <a:xfrm>
            <a:off x="2483768" y="2492896"/>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下カーブ矢印 18"/>
          <p:cNvSpPr/>
          <p:nvPr/>
        </p:nvSpPr>
        <p:spPr>
          <a:xfrm rot="10800000">
            <a:off x="2483768" y="2780928"/>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右矢印 19"/>
          <p:cNvSpPr/>
          <p:nvPr/>
        </p:nvSpPr>
        <p:spPr>
          <a:xfrm>
            <a:off x="6012160" y="4365104"/>
            <a:ext cx="50405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屈折矢印 20"/>
          <p:cNvSpPr/>
          <p:nvPr/>
        </p:nvSpPr>
        <p:spPr>
          <a:xfrm flipH="1">
            <a:off x="827584" y="4149080"/>
            <a:ext cx="1944216" cy="1584176"/>
          </a:xfrm>
          <a:prstGeom prst="bentUpArrow">
            <a:avLst>
              <a:gd name="adj1" fmla="val 42885"/>
              <a:gd name="adj2" fmla="val 2500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在宅中の補償の取扱</a:t>
            </a:r>
            <a:endParaRPr kumimoji="1" lang="ja-JP" altLang="en-US" dirty="0">
              <a:solidFill>
                <a:schemeClr val="tx1">
                  <a:lumMod val="95000"/>
                  <a:lumOff val="5000"/>
                </a:schemeClr>
              </a:solidFill>
            </a:endParaRPr>
          </a:p>
        </p:txBody>
      </p:sp>
    </p:spTree>
    <p:extLst>
      <p:ext uri="{BB962C8B-B14F-4D97-AF65-F5344CB8AC3E}">
        <p14:creationId xmlns:p14="http://schemas.microsoft.com/office/powerpoint/2010/main" val="2131021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a:bodyPr>
          <a:lstStyle/>
          <a:p>
            <a:r>
              <a:rPr lang="ja-JP" altLang="en-US" dirty="0" smtClean="0"/>
              <a:t>夢の３ＰＨＬ商品（人生保障旅行）</a:t>
            </a:r>
            <a:endParaRPr kumimoji="1" lang="ja-JP" altLang="en-US" dirty="0"/>
          </a:p>
        </p:txBody>
      </p:sp>
      <p:sp>
        <p:nvSpPr>
          <p:cNvPr id="4" name="正方形/長方形 3"/>
          <p:cNvSpPr/>
          <p:nvPr/>
        </p:nvSpPr>
        <p:spPr>
          <a:xfrm>
            <a:off x="755576" y="3068960"/>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居所</a:t>
            </a:r>
            <a:endParaRPr kumimoji="1" lang="ja-JP" altLang="en-US" sz="4800" dirty="0">
              <a:solidFill>
                <a:schemeClr val="tx1">
                  <a:lumMod val="95000"/>
                  <a:lumOff val="5000"/>
                </a:schemeClr>
              </a:solidFill>
            </a:endParaRPr>
          </a:p>
        </p:txBody>
      </p:sp>
      <p:sp>
        <p:nvSpPr>
          <p:cNvPr id="5" name="正方形/長方形 4"/>
          <p:cNvSpPr/>
          <p:nvPr/>
        </p:nvSpPr>
        <p:spPr>
          <a:xfrm>
            <a:off x="6516216" y="3140968"/>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宿所</a:t>
            </a:r>
            <a:endParaRPr kumimoji="1" lang="ja-JP" altLang="en-US" sz="4800" dirty="0">
              <a:solidFill>
                <a:schemeClr val="tx1">
                  <a:lumMod val="95000"/>
                  <a:lumOff val="5000"/>
                </a:schemeClr>
              </a:solidFill>
            </a:endParaRPr>
          </a:p>
        </p:txBody>
      </p:sp>
      <p:sp>
        <p:nvSpPr>
          <p:cNvPr id="8" name="下カーブ矢印 7"/>
          <p:cNvSpPr/>
          <p:nvPr/>
        </p:nvSpPr>
        <p:spPr>
          <a:xfrm>
            <a:off x="2555776" y="3356992"/>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下カーブ矢印 8"/>
          <p:cNvSpPr/>
          <p:nvPr/>
        </p:nvSpPr>
        <p:spPr>
          <a:xfrm rot="10800000">
            <a:off x="2555776" y="3645024"/>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1115616" y="4798893"/>
            <a:ext cx="7128792" cy="646331"/>
          </a:xfrm>
          <a:prstGeom prst="rect">
            <a:avLst/>
          </a:prstGeom>
          <a:noFill/>
          <a:ln>
            <a:solidFill>
              <a:schemeClr val="tx1">
                <a:lumMod val="95000"/>
                <a:lumOff val="5000"/>
              </a:schemeClr>
            </a:solidFill>
            <a:prstDash val="dash"/>
          </a:ln>
        </p:spPr>
        <p:txBody>
          <a:bodyPr wrap="square" rtlCol="0">
            <a:spAutoFit/>
          </a:bodyPr>
          <a:lstStyle/>
          <a:p>
            <a:pPr algn="ctr"/>
            <a:r>
              <a:rPr kumimoji="1" lang="ja-JP" altLang="en-US" sz="3600" dirty="0" smtClean="0"/>
              <a:t>「人流」保証責任　旅程概念の終焉</a:t>
            </a:r>
            <a:endParaRPr kumimoji="1" lang="ja-JP" altLang="en-US" sz="3600" dirty="0"/>
          </a:p>
        </p:txBody>
      </p:sp>
      <p:sp>
        <p:nvSpPr>
          <p:cNvPr id="12" name="テキスト ボックス 11"/>
          <p:cNvSpPr txBox="1"/>
          <p:nvPr/>
        </p:nvSpPr>
        <p:spPr>
          <a:xfrm>
            <a:off x="1403648" y="5734997"/>
            <a:ext cx="6552728" cy="646331"/>
          </a:xfrm>
          <a:prstGeom prst="rect">
            <a:avLst/>
          </a:prstGeom>
          <a:noFill/>
          <a:ln>
            <a:solidFill>
              <a:schemeClr val="tx1">
                <a:lumMod val="95000"/>
                <a:lumOff val="5000"/>
              </a:schemeClr>
            </a:solidFill>
            <a:prstDash val="dash"/>
          </a:ln>
        </p:spPr>
        <p:txBody>
          <a:bodyPr wrap="square" rtlCol="0">
            <a:spAutoFit/>
          </a:bodyPr>
          <a:lstStyle/>
          <a:p>
            <a:pPr algn="ctr"/>
            <a:r>
              <a:rPr kumimoji="1" lang="ja-JP" altLang="en-US" sz="3600" dirty="0" smtClean="0"/>
              <a:t>「特別」補償責任</a:t>
            </a:r>
            <a:endParaRPr kumimoji="1" lang="ja-JP" altLang="en-US" sz="3600" dirty="0"/>
          </a:p>
        </p:txBody>
      </p:sp>
      <p:sp>
        <p:nvSpPr>
          <p:cNvPr id="13" name="テキスト ボックス 12"/>
          <p:cNvSpPr txBox="1"/>
          <p:nvPr/>
        </p:nvSpPr>
        <p:spPr>
          <a:xfrm>
            <a:off x="323528" y="1484784"/>
            <a:ext cx="3240360"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月極定額料金</a:t>
            </a:r>
            <a:endParaRPr kumimoji="1" lang="ja-JP" altLang="en-US" sz="3600" dirty="0"/>
          </a:p>
        </p:txBody>
      </p:sp>
      <p:sp>
        <p:nvSpPr>
          <p:cNvPr id="14" name="下カーブ矢印 13"/>
          <p:cNvSpPr/>
          <p:nvPr/>
        </p:nvSpPr>
        <p:spPr>
          <a:xfrm>
            <a:off x="2483768" y="3789040"/>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下カーブ矢印 14"/>
          <p:cNvSpPr/>
          <p:nvPr/>
        </p:nvSpPr>
        <p:spPr>
          <a:xfrm rot="10800000">
            <a:off x="2483768" y="4077072"/>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下カーブ矢印 15"/>
          <p:cNvSpPr/>
          <p:nvPr/>
        </p:nvSpPr>
        <p:spPr>
          <a:xfrm>
            <a:off x="2483769" y="4281653"/>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下カーブ矢印 16"/>
          <p:cNvSpPr/>
          <p:nvPr/>
        </p:nvSpPr>
        <p:spPr>
          <a:xfrm rot="10800000">
            <a:off x="2483769" y="4569685"/>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下カーブ矢印 17"/>
          <p:cNvSpPr/>
          <p:nvPr/>
        </p:nvSpPr>
        <p:spPr>
          <a:xfrm>
            <a:off x="2483768" y="2924944"/>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下カーブ矢印 18"/>
          <p:cNvSpPr/>
          <p:nvPr/>
        </p:nvSpPr>
        <p:spPr>
          <a:xfrm rot="10800000">
            <a:off x="2483768" y="3212976"/>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正方形/長方形 22"/>
          <p:cNvSpPr/>
          <p:nvPr/>
        </p:nvSpPr>
        <p:spPr>
          <a:xfrm>
            <a:off x="3131840" y="2276872"/>
            <a:ext cx="2808312" cy="864096"/>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観光活動</a:t>
            </a:r>
            <a:endParaRPr kumimoji="1" lang="ja-JP" altLang="en-US" sz="4800" dirty="0">
              <a:solidFill>
                <a:schemeClr val="tx1">
                  <a:lumMod val="95000"/>
                  <a:lumOff val="5000"/>
                </a:schemeClr>
              </a:solidFill>
            </a:endParaRPr>
          </a:p>
        </p:txBody>
      </p:sp>
    </p:spTree>
    <p:extLst>
      <p:ext uri="{BB962C8B-B14F-4D97-AF65-F5344CB8AC3E}">
        <p14:creationId xmlns:p14="http://schemas.microsoft.com/office/powerpoint/2010/main" val="641118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３ＰＨＬの実現と旅行業法</a:t>
            </a:r>
            <a:endParaRPr kumimoji="1" lang="ja-JP" altLang="en-US" dirty="0"/>
          </a:p>
        </p:txBody>
      </p:sp>
      <p:sp>
        <p:nvSpPr>
          <p:cNvPr id="3" name="コンテンツ プレースホルダ 2"/>
          <p:cNvSpPr>
            <a:spLocks noGrp="1"/>
          </p:cNvSpPr>
          <p:nvPr>
            <p:ph idx="1"/>
          </p:nvPr>
        </p:nvSpPr>
        <p:spPr/>
        <p:txBody>
          <a:bodyPr/>
          <a:lstStyle/>
          <a:p>
            <a:r>
              <a:rPr lang="ja-JP" altLang="ja-JP" dirty="0"/>
              <a:t>日本の旅行業法　</a:t>
            </a:r>
            <a:r>
              <a:rPr lang="ja-JP" altLang="en-US" dirty="0" smtClean="0"/>
              <a:t>「</a:t>
            </a:r>
            <a:r>
              <a:rPr lang="ja-JP" altLang="ja-JP" dirty="0" smtClean="0"/>
              <a:t>マルチ</a:t>
            </a:r>
            <a:r>
              <a:rPr lang="ja-JP" altLang="ja-JP" dirty="0"/>
              <a:t>・</a:t>
            </a:r>
            <a:r>
              <a:rPr lang="ja-JP" altLang="ja-JP" dirty="0" smtClean="0"/>
              <a:t>パッケージ</a:t>
            </a:r>
            <a:r>
              <a:rPr lang="ja-JP" altLang="en-US" dirty="0" smtClean="0"/>
              <a:t>」</a:t>
            </a:r>
            <a:r>
              <a:rPr lang="ja-JP" altLang="ja-JP" dirty="0" smtClean="0"/>
              <a:t>の</a:t>
            </a:r>
            <a:r>
              <a:rPr lang="ja-JP" altLang="ja-JP" dirty="0"/>
              <a:t>認定　</a:t>
            </a:r>
            <a:endParaRPr lang="en-US" altLang="ja-JP" dirty="0" smtClean="0"/>
          </a:p>
          <a:p>
            <a:r>
              <a:rPr lang="ja-JP" altLang="en-US" dirty="0" smtClean="0"/>
              <a:t>物流は、利用運送と実運送概念を導入</a:t>
            </a:r>
            <a:endParaRPr lang="en-US" altLang="ja-JP" dirty="0" smtClean="0"/>
          </a:p>
          <a:p>
            <a:r>
              <a:rPr lang="ja-JP" altLang="en-US" dirty="0" smtClean="0"/>
              <a:t>運送証券（Ｂ／Ｌ）の取扱</a:t>
            </a:r>
            <a:endParaRPr lang="en-US" altLang="ja-JP" dirty="0" smtClean="0"/>
          </a:p>
          <a:p>
            <a:r>
              <a:rPr lang="ja-JP" altLang="en-US" dirty="0" smtClean="0"/>
              <a:t>旅客には、乗車券等はあるが、流通性が低い　　むしろダフ屋取り締まり</a:t>
            </a:r>
            <a:endParaRPr lang="ja-JP" altLang="ja-JP" dirty="0"/>
          </a:p>
          <a:p>
            <a:endParaRPr kumimoji="1" lang="ja-JP" altLang="en-US" dirty="0"/>
          </a:p>
        </p:txBody>
      </p:sp>
    </p:spTree>
    <p:extLst>
      <p:ext uri="{BB962C8B-B14F-4D97-AF65-F5344CB8AC3E}">
        <p14:creationId xmlns:p14="http://schemas.microsoft.com/office/powerpoint/2010/main" val="3292447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5320" y="849631"/>
            <a:ext cx="7860030" cy="1341120"/>
          </a:xfrm>
          <a:solidFill>
            <a:srgbClr val="FF0000"/>
          </a:solidFill>
          <a:ln>
            <a:solidFill>
              <a:schemeClr val="tx1">
                <a:lumMod val="95000"/>
                <a:lumOff val="5000"/>
              </a:schemeClr>
            </a:solidFill>
          </a:ln>
        </p:spPr>
        <p:txBody>
          <a:bodyPr>
            <a:noAutofit/>
          </a:bodyPr>
          <a:lstStyle/>
          <a:p>
            <a:pPr algn="ctr"/>
            <a:r>
              <a:rPr lang="ja-JP" altLang="en-US" sz="4050" b="1" dirty="0"/>
              <a:t>高齢者用タクシー</a:t>
            </a:r>
            <a:r>
              <a:rPr lang="ja-JP" altLang="ja-JP" sz="4050" b="1" dirty="0"/>
              <a:t>乗り</a:t>
            </a:r>
            <a:r>
              <a:rPr lang="ja-JP" altLang="ja-JP" sz="4050" b="1" dirty="0"/>
              <a:t>放題</a:t>
            </a:r>
            <a:r>
              <a:rPr lang="ja-JP" altLang="ja-JP" sz="4050" b="1" dirty="0"/>
              <a:t>プラン</a:t>
            </a:r>
            <a:r>
              <a:rPr lang="ja-JP" altLang="en-US" sz="4050" b="1" dirty="0"/>
              <a:t>（</a:t>
            </a:r>
            <a:r>
              <a:rPr lang="en-US" altLang="ja-JP" sz="4050" b="1" dirty="0"/>
              <a:t>JERON</a:t>
            </a:r>
            <a:r>
              <a:rPr lang="ja-JP" altLang="en-US" sz="4050" b="1" dirty="0"/>
              <a:t>タクシー）</a:t>
            </a:r>
            <a:endParaRPr lang="ja-JP" altLang="en-US" sz="4050" dirty="0"/>
          </a:p>
        </p:txBody>
      </p:sp>
      <p:sp>
        <p:nvSpPr>
          <p:cNvPr id="3" name="コンテンツ プレースホルダー 2"/>
          <p:cNvSpPr>
            <a:spLocks noGrp="1"/>
          </p:cNvSpPr>
          <p:nvPr>
            <p:ph idx="1"/>
          </p:nvPr>
        </p:nvSpPr>
        <p:spPr>
          <a:xfrm>
            <a:off x="53340" y="2266950"/>
            <a:ext cx="9090660" cy="3512820"/>
          </a:xfrm>
        </p:spPr>
        <p:txBody>
          <a:bodyPr>
            <a:noAutofit/>
          </a:bodyPr>
          <a:lstStyle/>
          <a:p>
            <a:pPr fontAlgn="base"/>
            <a:r>
              <a:rPr lang="ja-JP" altLang="en-US" sz="4050" dirty="0"/>
              <a:t>福岡市内</a:t>
            </a:r>
            <a:r>
              <a:rPr lang="ja-JP" altLang="ja-JP" sz="4050" dirty="0"/>
              <a:t>。</a:t>
            </a:r>
            <a:r>
              <a:rPr lang="ja-JP" altLang="en-US" sz="4050" dirty="0"/>
              <a:t>目的地</a:t>
            </a:r>
            <a:r>
              <a:rPr lang="en-US" altLang="ja-JP" sz="4050" dirty="0"/>
              <a:t>2</a:t>
            </a:r>
            <a:r>
              <a:rPr lang="ja-JP" altLang="en-US" sz="4050" dirty="0"/>
              <a:t>カ所に限定</a:t>
            </a:r>
            <a:endParaRPr lang="ja-JP" altLang="ja-JP" sz="4050" dirty="0"/>
          </a:p>
          <a:p>
            <a:pPr fontAlgn="base"/>
            <a:r>
              <a:rPr lang="en-US" altLang="ja-JP" sz="4050" b="1" dirty="0">
                <a:solidFill>
                  <a:srgbClr val="FF0000"/>
                </a:solidFill>
              </a:rPr>
              <a:t>1</a:t>
            </a:r>
            <a:r>
              <a:rPr lang="ja-JP" altLang="en-US" sz="4050" b="1" dirty="0">
                <a:solidFill>
                  <a:srgbClr val="FF0000"/>
                </a:solidFill>
              </a:rPr>
              <a:t>か月</a:t>
            </a:r>
            <a:r>
              <a:rPr lang="en-US" altLang="ja-JP" sz="4050" b="1" dirty="0">
                <a:solidFill>
                  <a:srgbClr val="FF0000"/>
                </a:solidFill>
              </a:rPr>
              <a:t>2</a:t>
            </a:r>
            <a:r>
              <a:rPr lang="ja-JP" altLang="en-US" sz="4050" b="1" dirty="0">
                <a:solidFill>
                  <a:srgbClr val="FF0000"/>
                </a:solidFill>
              </a:rPr>
              <a:t>万円～</a:t>
            </a:r>
            <a:r>
              <a:rPr lang="en-US" altLang="ja-JP" sz="4050" b="1" dirty="0">
                <a:solidFill>
                  <a:srgbClr val="FF0000"/>
                </a:solidFill>
              </a:rPr>
              <a:t>4</a:t>
            </a:r>
            <a:r>
              <a:rPr lang="ja-JP" altLang="en-US" sz="4050" b="1" dirty="0">
                <a:solidFill>
                  <a:srgbClr val="FF0000"/>
                </a:solidFill>
              </a:rPr>
              <a:t>万円程度</a:t>
            </a:r>
            <a:endParaRPr lang="en-US" altLang="ja-JP" sz="4050" dirty="0"/>
          </a:p>
          <a:p>
            <a:pPr fontAlgn="base"/>
            <a:r>
              <a:rPr lang="ja-JP" altLang="en-US" sz="4050" dirty="0">
                <a:solidFill>
                  <a:srgbClr val="FF0000"/>
                </a:solidFill>
              </a:rPr>
              <a:t>旅行商品だから</a:t>
            </a:r>
            <a:r>
              <a:rPr lang="ja-JP" altLang="ja-JP" sz="4050" dirty="0">
                <a:solidFill>
                  <a:srgbClr val="FF0000"/>
                </a:solidFill>
              </a:rPr>
              <a:t>利益</a:t>
            </a:r>
            <a:r>
              <a:rPr lang="ja-JP" altLang="ja-JP" sz="4050" dirty="0">
                <a:solidFill>
                  <a:srgbClr val="FF0000"/>
                </a:solidFill>
              </a:rPr>
              <a:t>が</a:t>
            </a:r>
            <a:r>
              <a:rPr lang="ja-JP" altLang="ja-JP" sz="4050" dirty="0">
                <a:solidFill>
                  <a:srgbClr val="FF0000"/>
                </a:solidFill>
              </a:rPr>
              <a:t>出</a:t>
            </a:r>
            <a:r>
              <a:rPr lang="ja-JP" altLang="en-US" sz="4050" dirty="0">
                <a:solidFill>
                  <a:srgbClr val="FF0000"/>
                </a:solidFill>
              </a:rPr>
              <a:t>ないと実施できず、高い料金となる</a:t>
            </a:r>
            <a:endParaRPr lang="en-US" altLang="ja-JP" sz="4050" dirty="0">
              <a:solidFill>
                <a:srgbClr val="FF0000"/>
              </a:solidFill>
            </a:endParaRPr>
          </a:p>
          <a:p>
            <a:pPr fontAlgn="base"/>
            <a:r>
              <a:rPr lang="ja-JP" altLang="ja-JP" sz="4050" dirty="0"/>
              <a:t>コラボ</a:t>
            </a:r>
            <a:r>
              <a:rPr lang="ja-JP" altLang="en-US" sz="4050" dirty="0"/>
              <a:t>相手は、現在のところ行政、医療・介護機関しか考えられない</a:t>
            </a:r>
            <a:endParaRPr lang="ja-JP" altLang="ja-JP" sz="4050" dirty="0"/>
          </a:p>
        </p:txBody>
      </p:sp>
    </p:spTree>
    <p:extLst>
      <p:ext uri="{BB962C8B-B14F-4D97-AF65-F5344CB8AC3E}">
        <p14:creationId xmlns:p14="http://schemas.microsoft.com/office/powerpoint/2010/main" val="3386325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30282" t="31732" r="31103" b="11929"/>
          <a:stretch/>
        </p:blipFill>
        <p:spPr>
          <a:xfrm>
            <a:off x="-99060" y="857250"/>
            <a:ext cx="6165312" cy="5059680"/>
          </a:xfrm>
          <a:prstGeom prst="rect">
            <a:avLst/>
          </a:prstGeom>
        </p:spPr>
      </p:pic>
      <p:pic>
        <p:nvPicPr>
          <p:cNvPr id="5" name="Picture 2" descr="JTBジェロンタクシー（チラ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604" y="1270142"/>
            <a:ext cx="3029197" cy="441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57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5900" y="1063228"/>
            <a:ext cx="6172200" cy="1015622"/>
          </a:xfrm>
          <a:solidFill>
            <a:srgbClr val="FFFF00"/>
          </a:solidFill>
          <a:ln w="57150">
            <a:solidFill>
              <a:schemeClr val="tx1">
                <a:lumMod val="95000"/>
                <a:lumOff val="5000"/>
              </a:schemeClr>
            </a:solidFill>
          </a:ln>
        </p:spPr>
        <p:txBody>
          <a:bodyPr>
            <a:normAutofit fontScale="90000"/>
          </a:bodyPr>
          <a:lstStyle/>
          <a:p>
            <a:pPr algn="ctr"/>
            <a:r>
              <a:rPr lang="ja-JP" altLang="ja-JP" b="1" dirty="0" smtClean="0">
                <a:solidFill>
                  <a:schemeClr val="tx1">
                    <a:lumMod val="95000"/>
                    <a:lumOff val="5000"/>
                  </a:schemeClr>
                </a:solidFill>
              </a:rPr>
              <a:t>「</a:t>
            </a:r>
            <a:r>
              <a:rPr lang="ja-JP" altLang="ja-JP" b="1" dirty="0" smtClean="0">
                <a:solidFill>
                  <a:srgbClr val="FF0000"/>
                </a:solidFill>
              </a:rPr>
              <a:t>乗り放題</a:t>
            </a:r>
            <a:r>
              <a:rPr lang="ja-JP" altLang="ja-JP" b="1" dirty="0" smtClean="0">
                <a:solidFill>
                  <a:schemeClr val="tx1">
                    <a:lumMod val="95000"/>
                    <a:lumOff val="5000"/>
                  </a:schemeClr>
                </a:solidFill>
              </a:rPr>
              <a:t>」制度の導入</a:t>
            </a:r>
            <a:r>
              <a:rPr lang="ja-JP" altLang="en-US" b="1" dirty="0" smtClean="0">
                <a:solidFill>
                  <a:schemeClr val="tx1">
                    <a:lumMod val="95000"/>
                    <a:lumOff val="5000"/>
                  </a:schemeClr>
                </a:solidFill>
              </a:rPr>
              <a:t>の提案</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1485900" y="2078850"/>
            <a:ext cx="6172200" cy="3618402"/>
          </a:xfrm>
        </p:spPr>
        <p:txBody>
          <a:bodyPr>
            <a:noAutofit/>
          </a:bodyPr>
          <a:lstStyle/>
          <a:p>
            <a:r>
              <a:rPr lang="ja-JP" altLang="ja-JP" sz="3300" dirty="0"/>
              <a:t>もともと採算をとるものではなく、月極定額乗り放題は導入し易い。定額の水準は、</a:t>
            </a:r>
            <a:r>
              <a:rPr lang="ja-JP" altLang="ja-JP" sz="3300" b="1" dirty="0"/>
              <a:t>自治体の助成額</a:t>
            </a:r>
            <a:r>
              <a:rPr lang="ja-JP" altLang="ja-JP" sz="3300" dirty="0"/>
              <a:t>とのバランスで決定</a:t>
            </a:r>
          </a:p>
          <a:p>
            <a:r>
              <a:rPr lang="en-US" altLang="ja-JP" sz="3300" dirty="0"/>
              <a:t> </a:t>
            </a:r>
            <a:r>
              <a:rPr lang="ja-JP" altLang="en-US" sz="3300" dirty="0"/>
              <a:t>乗り放題サービスの提供者は自治体、実際のサービスは専門旅客運送会社が受託</a:t>
            </a:r>
          </a:p>
        </p:txBody>
      </p:sp>
    </p:spTree>
    <p:extLst>
      <p:ext uri="{BB962C8B-B14F-4D97-AF65-F5344CB8AC3E}">
        <p14:creationId xmlns:p14="http://schemas.microsoft.com/office/powerpoint/2010/main" val="181096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ccnavi.net/wp-content/uploads/2015/03/peach201503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3" y="8039"/>
            <a:ext cx="9035697" cy="677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0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6632"/>
            <a:ext cx="8229600" cy="6696744"/>
          </a:xfrm>
        </p:spPr>
        <p:txBody>
          <a:bodyPr>
            <a:normAutofit fontScale="92500"/>
          </a:bodyPr>
          <a:lstStyle/>
          <a:p>
            <a:pPr fontAlgn="base"/>
            <a:r>
              <a:rPr lang="en-US" altLang="ja-JP" dirty="0"/>
              <a:t>Uber has a special deal for Manhattanites this summer: </a:t>
            </a:r>
            <a:r>
              <a:rPr lang="en-US" altLang="ja-JP" b="1" dirty="0">
                <a:solidFill>
                  <a:srgbClr val="FF0000"/>
                </a:solidFill>
              </a:rPr>
              <a:t>Unlimited </a:t>
            </a:r>
            <a:r>
              <a:rPr lang="en-US" altLang="ja-JP" b="1" dirty="0" err="1">
                <a:solidFill>
                  <a:srgbClr val="FF0000"/>
                </a:solidFill>
              </a:rPr>
              <a:t>UberPool</a:t>
            </a:r>
            <a:r>
              <a:rPr lang="en-US" altLang="ja-JP" b="1" dirty="0">
                <a:solidFill>
                  <a:srgbClr val="FF0000"/>
                </a:solidFill>
              </a:rPr>
              <a:t> rides </a:t>
            </a:r>
            <a:r>
              <a:rPr lang="en-US" altLang="ja-JP" dirty="0"/>
              <a:t>during commuting hours, at rates cheaper than the New York City subway.</a:t>
            </a:r>
          </a:p>
          <a:p>
            <a:pPr fontAlgn="base"/>
            <a:r>
              <a:rPr lang="en-US" altLang="ja-JP" dirty="0"/>
              <a:t>The company announced today that it’s offering an </a:t>
            </a:r>
            <a:r>
              <a:rPr lang="en-US" altLang="ja-JP" dirty="0" err="1"/>
              <a:t>UberPool</a:t>
            </a:r>
            <a:r>
              <a:rPr lang="en-US" altLang="ja-JP" dirty="0"/>
              <a:t> “commute card” to </a:t>
            </a:r>
            <a:r>
              <a:rPr lang="en-US" altLang="ja-JP" b="1" dirty="0">
                <a:solidFill>
                  <a:srgbClr val="FF0000"/>
                </a:solidFill>
              </a:rPr>
              <a:t>members of Gilt City,</a:t>
            </a:r>
            <a:r>
              <a:rPr lang="en-US" altLang="ja-JP" dirty="0"/>
              <a:t> a flash sales site, for the months of July and August. The pass is good for rides on Pool, Uber’s pseudo-carpooling service, anywhere in Manhattan below 125th Street during weekday commuting hours (7-10am and 5-8pm, Monday through Friday). Uber is selling a two-week pass for $49, a four-week pass for $79, and an eight-week pass for $159. Joining Gilt City is free.</a:t>
            </a:r>
          </a:p>
          <a:p>
            <a:endParaRPr kumimoji="1" lang="ja-JP" altLang="en-US" dirty="0"/>
          </a:p>
        </p:txBody>
      </p:sp>
    </p:spTree>
    <p:extLst>
      <p:ext uri="{BB962C8B-B14F-4D97-AF65-F5344CB8AC3E}">
        <p14:creationId xmlns:p14="http://schemas.microsoft.com/office/powerpoint/2010/main" val="2123250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6477000" y="533400"/>
            <a:ext cx="2133600" cy="1066800"/>
          </a:xfrm>
          <a:prstGeom prst="ellipse">
            <a:avLst/>
          </a:prstGeom>
          <a:noFill/>
          <a:ln w="9525">
            <a:solidFill>
              <a:schemeClr val="tx1"/>
            </a:solidFill>
            <a:round/>
            <a:headEnd/>
            <a:tailEnd/>
          </a:ln>
          <a:effectLst/>
        </p:spPr>
        <p:txBody>
          <a:bodyPr wrap="none" anchor="ctr"/>
          <a:lstStyle/>
          <a:p>
            <a:pPr algn="ctr"/>
            <a:r>
              <a:rPr lang="ja-JP" altLang="en-US" sz="3200">
                <a:latin typeface="Times New Roman" pitchFamily="18" charset="0"/>
              </a:rPr>
              <a:t>通貨</a:t>
            </a:r>
          </a:p>
        </p:txBody>
      </p:sp>
      <p:sp>
        <p:nvSpPr>
          <p:cNvPr id="30723" name="Oval 3"/>
          <p:cNvSpPr>
            <a:spLocks noChangeArrowheads="1"/>
          </p:cNvSpPr>
          <p:nvPr/>
        </p:nvSpPr>
        <p:spPr bwMode="auto">
          <a:xfrm>
            <a:off x="638175" y="404813"/>
            <a:ext cx="2133600" cy="1066800"/>
          </a:xfrm>
          <a:prstGeom prst="ellipse">
            <a:avLst/>
          </a:prstGeom>
          <a:noFill/>
          <a:ln w="19050">
            <a:solidFill>
              <a:schemeClr val="tx1"/>
            </a:solidFill>
            <a:round/>
            <a:headEnd/>
            <a:tailEnd/>
          </a:ln>
          <a:effectLst/>
        </p:spPr>
        <p:txBody>
          <a:bodyPr wrap="none" anchor="ctr"/>
          <a:lstStyle/>
          <a:p>
            <a:pPr algn="ctr"/>
            <a:r>
              <a:rPr lang="ja-JP" altLang="en-US" sz="3200">
                <a:latin typeface="Times New Roman" pitchFamily="18" charset="0"/>
              </a:rPr>
              <a:t>電子通貨</a:t>
            </a:r>
          </a:p>
        </p:txBody>
      </p:sp>
      <p:sp>
        <p:nvSpPr>
          <p:cNvPr id="30724" name="Oval 4"/>
          <p:cNvSpPr>
            <a:spLocks noChangeArrowheads="1"/>
          </p:cNvSpPr>
          <p:nvPr/>
        </p:nvSpPr>
        <p:spPr bwMode="auto">
          <a:xfrm>
            <a:off x="638175" y="1700213"/>
            <a:ext cx="1557338" cy="1066800"/>
          </a:xfrm>
          <a:prstGeom prst="ellipse">
            <a:avLst/>
          </a:prstGeom>
          <a:noFill/>
          <a:ln w="19050">
            <a:solidFill>
              <a:schemeClr val="tx1"/>
            </a:solidFill>
            <a:round/>
            <a:headEnd/>
            <a:tailEnd/>
          </a:ln>
          <a:effectLst/>
        </p:spPr>
        <p:txBody>
          <a:bodyPr wrap="none" anchor="ctr"/>
          <a:lstStyle/>
          <a:p>
            <a:pPr algn="ctr"/>
            <a:r>
              <a:rPr lang="ja-JP" altLang="en-US" sz="3200">
                <a:latin typeface="Times New Roman" pitchFamily="18" charset="0"/>
              </a:rPr>
              <a:t>手配</a:t>
            </a:r>
          </a:p>
          <a:p>
            <a:pPr algn="ctr"/>
            <a:r>
              <a:rPr lang="ja-JP" altLang="en-US" sz="3200">
                <a:latin typeface="Times New Roman" pitchFamily="18" charset="0"/>
              </a:rPr>
              <a:t>旅行</a:t>
            </a:r>
          </a:p>
        </p:txBody>
      </p:sp>
      <p:sp>
        <p:nvSpPr>
          <p:cNvPr id="30725" name="Oval 5"/>
          <p:cNvSpPr>
            <a:spLocks noChangeArrowheads="1"/>
          </p:cNvSpPr>
          <p:nvPr/>
        </p:nvSpPr>
        <p:spPr bwMode="auto">
          <a:xfrm>
            <a:off x="7092950" y="1649413"/>
            <a:ext cx="1190625" cy="1203325"/>
          </a:xfrm>
          <a:prstGeom prst="ellipse">
            <a:avLst/>
          </a:prstGeom>
          <a:noFill/>
          <a:ln w="12700">
            <a:solidFill>
              <a:schemeClr val="tx1"/>
            </a:solidFill>
            <a:prstDash val="dash"/>
            <a:round/>
            <a:headEnd/>
            <a:tailEnd/>
          </a:ln>
          <a:effectLst/>
        </p:spPr>
        <p:txBody>
          <a:bodyPr wrap="none" anchor="ctr"/>
          <a:lstStyle/>
          <a:p>
            <a:pPr algn="ctr"/>
            <a:r>
              <a:rPr lang="ja-JP" altLang="en-US" sz="3200">
                <a:latin typeface="Times New Roman" pitchFamily="18" charset="0"/>
              </a:rPr>
              <a:t>主催</a:t>
            </a:r>
          </a:p>
          <a:p>
            <a:pPr algn="ctr"/>
            <a:r>
              <a:rPr lang="ja-JP" altLang="en-US" sz="3200">
                <a:latin typeface="Times New Roman" pitchFamily="18" charset="0"/>
              </a:rPr>
              <a:t>旅行</a:t>
            </a:r>
          </a:p>
        </p:txBody>
      </p:sp>
      <p:sp>
        <p:nvSpPr>
          <p:cNvPr id="30726" name="Rectangle 6"/>
          <p:cNvSpPr>
            <a:spLocks noChangeArrowheads="1"/>
          </p:cNvSpPr>
          <p:nvPr/>
        </p:nvSpPr>
        <p:spPr bwMode="auto">
          <a:xfrm>
            <a:off x="4114800" y="333375"/>
            <a:ext cx="838200" cy="5537200"/>
          </a:xfrm>
          <a:prstGeom prst="rect">
            <a:avLst/>
          </a:prstGeom>
          <a:noFill/>
          <a:ln w="28575">
            <a:solidFill>
              <a:schemeClr val="tx1"/>
            </a:solidFill>
            <a:prstDash val="dash"/>
            <a:miter lim="800000"/>
            <a:headEnd/>
            <a:tailEnd/>
          </a:ln>
          <a:effectLst/>
        </p:spPr>
        <p:txBody>
          <a:bodyPr vert="eaVert" wrap="none" anchor="ctr"/>
          <a:lstStyle/>
          <a:p>
            <a:pPr algn="ctr"/>
            <a:r>
              <a:rPr lang="ja-JP" altLang="en-US" sz="4400">
                <a:latin typeface="Times New Roman" pitchFamily="18" charset="0"/>
              </a:rPr>
              <a:t>特定・不特定性</a:t>
            </a:r>
          </a:p>
        </p:txBody>
      </p:sp>
      <p:sp>
        <p:nvSpPr>
          <p:cNvPr id="30727" name="Oval 7"/>
          <p:cNvSpPr>
            <a:spLocks noChangeArrowheads="1"/>
          </p:cNvSpPr>
          <p:nvPr/>
        </p:nvSpPr>
        <p:spPr bwMode="auto">
          <a:xfrm>
            <a:off x="323850" y="5746750"/>
            <a:ext cx="2133600" cy="1066800"/>
          </a:xfrm>
          <a:prstGeom prst="ellipse">
            <a:avLst/>
          </a:prstGeom>
          <a:noFill/>
          <a:ln w="12700">
            <a:solidFill>
              <a:schemeClr val="tx1"/>
            </a:solidFill>
            <a:round/>
            <a:headEnd/>
            <a:tailEnd/>
          </a:ln>
          <a:effectLst/>
        </p:spPr>
        <p:txBody>
          <a:bodyPr wrap="none" anchor="ctr"/>
          <a:lstStyle/>
          <a:p>
            <a:pPr algn="ctr"/>
            <a:r>
              <a:rPr lang="ja-JP" altLang="en-US" sz="4000">
                <a:latin typeface="Times New Roman" pitchFamily="18" charset="0"/>
              </a:rPr>
              <a:t>自家用</a:t>
            </a:r>
          </a:p>
        </p:txBody>
      </p:sp>
      <p:sp>
        <p:nvSpPr>
          <p:cNvPr id="30728" name="Oval 8"/>
          <p:cNvSpPr>
            <a:spLocks noChangeArrowheads="1"/>
          </p:cNvSpPr>
          <p:nvPr/>
        </p:nvSpPr>
        <p:spPr bwMode="auto">
          <a:xfrm>
            <a:off x="6659563" y="5734050"/>
            <a:ext cx="2133600" cy="1066800"/>
          </a:xfrm>
          <a:prstGeom prst="ellipse">
            <a:avLst/>
          </a:prstGeom>
          <a:noFill/>
          <a:ln w="12700">
            <a:solidFill>
              <a:schemeClr val="tx1"/>
            </a:solidFill>
            <a:round/>
            <a:headEnd/>
            <a:tailEnd/>
          </a:ln>
          <a:effectLst/>
        </p:spPr>
        <p:txBody>
          <a:bodyPr wrap="none" anchor="ctr"/>
          <a:lstStyle/>
          <a:p>
            <a:pPr algn="ctr"/>
            <a:r>
              <a:rPr lang="ja-JP" altLang="en-US" sz="4000">
                <a:latin typeface="Times New Roman" pitchFamily="18" charset="0"/>
              </a:rPr>
              <a:t>他人用</a:t>
            </a:r>
          </a:p>
        </p:txBody>
      </p:sp>
      <p:sp>
        <p:nvSpPr>
          <p:cNvPr id="30729" name="Oval 9"/>
          <p:cNvSpPr>
            <a:spLocks noChangeArrowheads="1"/>
          </p:cNvSpPr>
          <p:nvPr/>
        </p:nvSpPr>
        <p:spPr bwMode="auto">
          <a:xfrm>
            <a:off x="609600" y="2924175"/>
            <a:ext cx="2133600" cy="1296988"/>
          </a:xfrm>
          <a:prstGeom prst="ellipse">
            <a:avLst/>
          </a:prstGeom>
          <a:noFill/>
          <a:ln w="57150">
            <a:solidFill>
              <a:schemeClr val="tx1"/>
            </a:solidFill>
            <a:round/>
            <a:headEnd/>
            <a:tailEnd/>
          </a:ln>
          <a:effectLst/>
        </p:spPr>
        <p:txBody>
          <a:bodyPr wrap="none" anchor="ctr"/>
          <a:lstStyle/>
          <a:p>
            <a:pPr algn="ctr"/>
            <a:r>
              <a:rPr lang="ja-JP" altLang="en-US" sz="4000">
                <a:latin typeface="Times New Roman" pitchFamily="18" charset="0"/>
              </a:rPr>
              <a:t>貸切</a:t>
            </a:r>
          </a:p>
          <a:p>
            <a:pPr algn="ctr"/>
            <a:r>
              <a:rPr lang="ja-JP" altLang="en-US" sz="4000">
                <a:latin typeface="Times New Roman" pitchFamily="18" charset="0"/>
              </a:rPr>
              <a:t>交通</a:t>
            </a:r>
          </a:p>
        </p:txBody>
      </p:sp>
      <p:sp>
        <p:nvSpPr>
          <p:cNvPr id="30730" name="Oval 10"/>
          <p:cNvSpPr>
            <a:spLocks noChangeArrowheads="1"/>
          </p:cNvSpPr>
          <p:nvPr/>
        </p:nvSpPr>
        <p:spPr bwMode="auto">
          <a:xfrm>
            <a:off x="6615113" y="2924175"/>
            <a:ext cx="2133600" cy="1211263"/>
          </a:xfrm>
          <a:prstGeom prst="ellipse">
            <a:avLst/>
          </a:prstGeom>
          <a:noFill/>
          <a:ln w="57150">
            <a:solidFill>
              <a:schemeClr val="tx1"/>
            </a:solidFill>
            <a:round/>
            <a:headEnd/>
            <a:tailEnd/>
          </a:ln>
          <a:effectLst/>
        </p:spPr>
        <p:txBody>
          <a:bodyPr wrap="none" anchor="ctr"/>
          <a:lstStyle/>
          <a:p>
            <a:pPr algn="ctr"/>
            <a:r>
              <a:rPr lang="ja-JP" altLang="en-US" sz="4000">
                <a:latin typeface="Times New Roman" pitchFamily="18" charset="0"/>
              </a:rPr>
              <a:t>乗合</a:t>
            </a:r>
          </a:p>
          <a:p>
            <a:pPr algn="ctr"/>
            <a:r>
              <a:rPr lang="ja-JP" altLang="en-US" sz="4000">
                <a:latin typeface="Times New Roman" pitchFamily="18" charset="0"/>
              </a:rPr>
              <a:t>交通</a:t>
            </a:r>
          </a:p>
        </p:txBody>
      </p:sp>
      <p:sp>
        <p:nvSpPr>
          <p:cNvPr id="30731" name="AutoShape 11"/>
          <p:cNvSpPr>
            <a:spLocks noChangeArrowheads="1"/>
          </p:cNvSpPr>
          <p:nvPr/>
        </p:nvSpPr>
        <p:spPr bwMode="auto">
          <a:xfrm>
            <a:off x="2698750" y="-171450"/>
            <a:ext cx="1368425" cy="1020763"/>
          </a:xfrm>
          <a:prstGeom prst="leftArrow">
            <a:avLst>
              <a:gd name="adj1" fmla="val 50000"/>
              <a:gd name="adj2" fmla="val 33515"/>
            </a:avLst>
          </a:prstGeom>
          <a:noFill/>
          <a:ln w="9525">
            <a:solidFill>
              <a:schemeClr val="tx1"/>
            </a:solidFill>
            <a:prstDash val="sysDot"/>
            <a:miter lim="800000"/>
            <a:headEnd/>
            <a:tailEnd/>
          </a:ln>
          <a:effectLst/>
        </p:spPr>
        <p:txBody>
          <a:bodyPr wrap="none" anchor="ctr"/>
          <a:lstStyle/>
          <a:p>
            <a:pPr algn="ctr"/>
            <a:r>
              <a:rPr lang="ja-JP" altLang="en-US" sz="2400">
                <a:latin typeface="Times New Roman" pitchFamily="18" charset="0"/>
              </a:rPr>
              <a:t>特定少数</a:t>
            </a:r>
          </a:p>
        </p:txBody>
      </p:sp>
      <p:sp>
        <p:nvSpPr>
          <p:cNvPr id="30732" name="AutoShape 12"/>
          <p:cNvSpPr>
            <a:spLocks noChangeArrowheads="1"/>
          </p:cNvSpPr>
          <p:nvPr/>
        </p:nvSpPr>
        <p:spPr bwMode="auto">
          <a:xfrm>
            <a:off x="5008563" y="-171450"/>
            <a:ext cx="1577975" cy="1079500"/>
          </a:xfrm>
          <a:prstGeom prst="rightArrow">
            <a:avLst>
              <a:gd name="adj1" fmla="val 50000"/>
              <a:gd name="adj2" fmla="val 36544"/>
            </a:avLst>
          </a:prstGeom>
          <a:noFill/>
          <a:ln w="9525">
            <a:solidFill>
              <a:schemeClr val="tx1"/>
            </a:solidFill>
            <a:prstDash val="sysDot"/>
            <a:miter lim="800000"/>
            <a:headEnd/>
            <a:tailEnd/>
          </a:ln>
          <a:effectLst/>
        </p:spPr>
        <p:txBody>
          <a:bodyPr wrap="none" anchor="ctr"/>
          <a:lstStyle/>
          <a:p>
            <a:pPr algn="ctr"/>
            <a:r>
              <a:rPr lang="ja-JP" altLang="en-US" sz="2400">
                <a:latin typeface="Times New Roman" pitchFamily="18" charset="0"/>
              </a:rPr>
              <a:t>不特定多数</a:t>
            </a:r>
          </a:p>
        </p:txBody>
      </p:sp>
      <p:sp>
        <p:nvSpPr>
          <p:cNvPr id="30733" name="Oval 13"/>
          <p:cNvSpPr>
            <a:spLocks noChangeArrowheads="1"/>
          </p:cNvSpPr>
          <p:nvPr/>
        </p:nvSpPr>
        <p:spPr bwMode="auto">
          <a:xfrm>
            <a:off x="7956550" y="646113"/>
            <a:ext cx="814388" cy="622300"/>
          </a:xfrm>
          <a:prstGeom prst="ellipse">
            <a:avLst/>
          </a:prstGeom>
          <a:solidFill>
            <a:schemeClr val="bg1"/>
          </a:solidFill>
          <a:ln w="9525">
            <a:solidFill>
              <a:schemeClr val="tx1"/>
            </a:solidFill>
            <a:prstDash val="dash"/>
            <a:round/>
            <a:headEnd/>
            <a:tailEnd/>
          </a:ln>
          <a:effectLst/>
        </p:spPr>
        <p:txBody>
          <a:bodyPr wrap="none" anchor="ctr"/>
          <a:lstStyle/>
          <a:p>
            <a:pPr algn="ctr"/>
            <a:r>
              <a:rPr lang="ja-JP" altLang="en-US">
                <a:latin typeface="Times New Roman" pitchFamily="18" charset="0"/>
              </a:rPr>
              <a:t>強制力</a:t>
            </a:r>
          </a:p>
        </p:txBody>
      </p:sp>
      <p:sp>
        <p:nvSpPr>
          <p:cNvPr id="30734" name="Oval 14"/>
          <p:cNvSpPr>
            <a:spLocks noChangeArrowheads="1"/>
          </p:cNvSpPr>
          <p:nvPr/>
        </p:nvSpPr>
        <p:spPr bwMode="auto">
          <a:xfrm>
            <a:off x="5364163" y="3222625"/>
            <a:ext cx="936625" cy="768350"/>
          </a:xfrm>
          <a:prstGeom prst="ellipse">
            <a:avLst/>
          </a:prstGeom>
          <a:solidFill>
            <a:schemeClr val="bg1"/>
          </a:solidFill>
          <a:ln w="9525">
            <a:solidFill>
              <a:schemeClr val="tx1"/>
            </a:solidFill>
            <a:round/>
            <a:headEnd/>
            <a:tailEnd/>
          </a:ln>
          <a:effectLst/>
        </p:spPr>
        <p:txBody>
          <a:bodyPr wrap="none" anchor="ctr"/>
          <a:lstStyle/>
          <a:p>
            <a:pPr algn="ctr"/>
            <a:r>
              <a:rPr lang="ja-JP" altLang="en-US" sz="2400">
                <a:latin typeface="Times New Roman" pitchFamily="18" charset="0"/>
              </a:rPr>
              <a:t>座席</a:t>
            </a:r>
          </a:p>
          <a:p>
            <a:pPr algn="ctr"/>
            <a:r>
              <a:rPr lang="ja-JP" altLang="en-US" sz="2400">
                <a:latin typeface="Times New Roman" pitchFamily="18" charset="0"/>
              </a:rPr>
              <a:t>指定</a:t>
            </a:r>
          </a:p>
        </p:txBody>
      </p:sp>
      <p:sp>
        <p:nvSpPr>
          <p:cNvPr id="30735" name="AutoShape 15"/>
          <p:cNvSpPr>
            <a:spLocks noChangeArrowheads="1"/>
          </p:cNvSpPr>
          <p:nvPr/>
        </p:nvSpPr>
        <p:spPr bwMode="auto">
          <a:xfrm>
            <a:off x="3200400" y="4941888"/>
            <a:ext cx="2590800" cy="928687"/>
          </a:xfrm>
          <a:prstGeom prst="leftRightArrow">
            <a:avLst>
              <a:gd name="adj1" fmla="val 50000"/>
              <a:gd name="adj2" fmla="val 55795"/>
            </a:avLst>
          </a:prstGeom>
          <a:solidFill>
            <a:schemeClr val="bg1"/>
          </a:solidFill>
          <a:ln w="9525">
            <a:solidFill>
              <a:schemeClr val="tx1"/>
            </a:solidFill>
            <a:miter lim="800000"/>
            <a:headEnd/>
            <a:tailEnd/>
          </a:ln>
          <a:effectLst/>
        </p:spPr>
        <p:txBody>
          <a:bodyPr wrap="none" anchor="ctr"/>
          <a:lstStyle/>
          <a:p>
            <a:pPr algn="ctr"/>
            <a:r>
              <a:rPr lang="ja-JP" altLang="en-US" sz="3200">
                <a:latin typeface="Times New Roman" pitchFamily="18" charset="0"/>
              </a:rPr>
              <a:t>相対化</a:t>
            </a:r>
          </a:p>
        </p:txBody>
      </p:sp>
      <p:sp>
        <p:nvSpPr>
          <p:cNvPr id="30736" name="Text Box 16"/>
          <p:cNvSpPr txBox="1">
            <a:spLocks noChangeArrowheads="1"/>
          </p:cNvSpPr>
          <p:nvPr/>
        </p:nvSpPr>
        <p:spPr bwMode="auto">
          <a:xfrm>
            <a:off x="107950" y="79375"/>
            <a:ext cx="709613" cy="469900"/>
          </a:xfrm>
          <a:prstGeom prst="rect">
            <a:avLst/>
          </a:prstGeom>
          <a:noFill/>
          <a:ln w="12700">
            <a:solidFill>
              <a:schemeClr val="tx1"/>
            </a:solidFill>
            <a:miter lim="800000"/>
            <a:headEnd/>
            <a:tailEnd/>
          </a:ln>
          <a:effectLst/>
        </p:spPr>
        <p:txBody>
          <a:bodyPr wrap="none">
            <a:spAutoFit/>
          </a:bodyPr>
          <a:lstStyle/>
          <a:p>
            <a:r>
              <a:rPr lang="ja-JP" altLang="en-US" sz="2400"/>
              <a:t>図７</a:t>
            </a:r>
          </a:p>
        </p:txBody>
      </p:sp>
      <p:sp>
        <p:nvSpPr>
          <p:cNvPr id="30738" name="Oval 18"/>
          <p:cNvSpPr>
            <a:spLocks noChangeArrowheads="1"/>
          </p:cNvSpPr>
          <p:nvPr/>
        </p:nvSpPr>
        <p:spPr bwMode="auto">
          <a:xfrm>
            <a:off x="757238" y="4365625"/>
            <a:ext cx="1943100" cy="1223963"/>
          </a:xfrm>
          <a:prstGeom prst="ellipse">
            <a:avLst/>
          </a:prstGeom>
          <a:noFill/>
          <a:ln w="12700">
            <a:solidFill>
              <a:schemeClr val="tx1"/>
            </a:solidFill>
            <a:round/>
            <a:headEnd/>
            <a:tailEnd/>
          </a:ln>
          <a:effectLst/>
        </p:spPr>
        <p:txBody>
          <a:bodyPr wrap="none" anchor="ctr"/>
          <a:lstStyle/>
          <a:p>
            <a:pPr algn="ctr"/>
            <a:r>
              <a:rPr lang="ja-JP" altLang="en-US" sz="2800">
                <a:latin typeface="Times New Roman" pitchFamily="18" charset="0"/>
              </a:rPr>
              <a:t>会員制</a:t>
            </a:r>
          </a:p>
          <a:p>
            <a:pPr algn="ctr"/>
            <a:r>
              <a:rPr lang="ja-JP" altLang="en-US" sz="2000">
                <a:latin typeface="Times New Roman" pitchFamily="18" charset="0"/>
              </a:rPr>
              <a:t>宿泊・居住</a:t>
            </a:r>
          </a:p>
          <a:p>
            <a:pPr algn="ctr"/>
            <a:r>
              <a:rPr lang="ja-JP" altLang="en-US" sz="2000">
                <a:latin typeface="Times New Roman" pitchFamily="18" charset="0"/>
              </a:rPr>
              <a:t>施設</a:t>
            </a:r>
          </a:p>
        </p:txBody>
      </p:sp>
      <p:sp>
        <p:nvSpPr>
          <p:cNvPr id="30739" name="Oval 19"/>
          <p:cNvSpPr>
            <a:spLocks noChangeArrowheads="1"/>
          </p:cNvSpPr>
          <p:nvPr/>
        </p:nvSpPr>
        <p:spPr bwMode="auto">
          <a:xfrm>
            <a:off x="6615113" y="4435475"/>
            <a:ext cx="2133600" cy="1081088"/>
          </a:xfrm>
          <a:prstGeom prst="ellipse">
            <a:avLst/>
          </a:prstGeom>
          <a:noFill/>
          <a:ln w="12700">
            <a:solidFill>
              <a:schemeClr val="tx1"/>
            </a:solidFill>
            <a:round/>
            <a:headEnd/>
            <a:tailEnd/>
          </a:ln>
          <a:effectLst/>
        </p:spPr>
        <p:txBody>
          <a:bodyPr wrap="none" anchor="ctr"/>
          <a:lstStyle/>
          <a:p>
            <a:pPr algn="ctr"/>
            <a:r>
              <a:rPr lang="ja-JP" altLang="en-US" sz="2800">
                <a:latin typeface="Times New Roman" pitchFamily="18" charset="0"/>
              </a:rPr>
              <a:t>ホテル</a:t>
            </a:r>
          </a:p>
          <a:p>
            <a:pPr algn="ctr"/>
            <a:r>
              <a:rPr lang="ja-JP" altLang="en-US" sz="2800">
                <a:latin typeface="Times New Roman" pitchFamily="18" charset="0"/>
              </a:rPr>
              <a:t>旅館</a:t>
            </a:r>
          </a:p>
        </p:txBody>
      </p:sp>
      <p:sp>
        <p:nvSpPr>
          <p:cNvPr id="30740" name="Oval 20"/>
          <p:cNvSpPr>
            <a:spLocks noChangeArrowheads="1"/>
          </p:cNvSpPr>
          <p:nvPr/>
        </p:nvSpPr>
        <p:spPr bwMode="auto">
          <a:xfrm>
            <a:off x="2843213" y="693738"/>
            <a:ext cx="1054100" cy="863600"/>
          </a:xfrm>
          <a:prstGeom prst="ellipse">
            <a:avLst/>
          </a:prstGeom>
          <a:noFill/>
          <a:ln w="19050">
            <a:solidFill>
              <a:schemeClr val="tx1"/>
            </a:solidFill>
            <a:round/>
            <a:headEnd/>
            <a:tailEnd/>
          </a:ln>
          <a:effectLst/>
        </p:spPr>
        <p:txBody>
          <a:bodyPr wrap="none" anchor="ctr"/>
          <a:lstStyle/>
          <a:p>
            <a:pPr algn="ctr"/>
            <a:r>
              <a:rPr lang="ja-JP" altLang="en-US" sz="2000">
                <a:latin typeface="Times New Roman" pitchFamily="18" charset="0"/>
              </a:rPr>
              <a:t>地域</a:t>
            </a:r>
          </a:p>
          <a:p>
            <a:pPr algn="ctr"/>
            <a:r>
              <a:rPr lang="ja-JP" altLang="en-US" sz="2000">
                <a:latin typeface="Times New Roman" pitchFamily="18" charset="0"/>
              </a:rPr>
              <a:t>通貨</a:t>
            </a:r>
          </a:p>
        </p:txBody>
      </p:sp>
      <p:sp>
        <p:nvSpPr>
          <p:cNvPr id="30741" name="Oval 21"/>
          <p:cNvSpPr>
            <a:spLocks noChangeArrowheads="1"/>
          </p:cNvSpPr>
          <p:nvPr/>
        </p:nvSpPr>
        <p:spPr bwMode="auto">
          <a:xfrm>
            <a:off x="2700338" y="1628775"/>
            <a:ext cx="1584325" cy="1377950"/>
          </a:xfrm>
          <a:prstGeom prst="ellipse">
            <a:avLst/>
          </a:prstGeom>
          <a:noFill/>
          <a:ln w="12700">
            <a:solidFill>
              <a:schemeClr val="tx1"/>
            </a:solidFill>
            <a:round/>
            <a:headEnd/>
            <a:tailEnd/>
          </a:ln>
          <a:effectLst/>
        </p:spPr>
        <p:txBody>
          <a:bodyPr wrap="none" anchor="ctr"/>
          <a:lstStyle/>
          <a:p>
            <a:pPr algn="ctr"/>
            <a:r>
              <a:rPr lang="ja-JP" altLang="en-US" sz="2400">
                <a:latin typeface="Times New Roman" pitchFamily="18" charset="0"/>
              </a:rPr>
              <a:t>企画</a:t>
            </a:r>
          </a:p>
          <a:p>
            <a:pPr algn="ctr"/>
            <a:r>
              <a:rPr lang="ja-JP" altLang="en-US" sz="2400">
                <a:latin typeface="Times New Roman" pitchFamily="18" charset="0"/>
              </a:rPr>
              <a:t>旅行</a:t>
            </a:r>
          </a:p>
          <a:p>
            <a:pPr algn="ctr"/>
            <a:r>
              <a:rPr lang="en-US" altLang="ja-JP" sz="2400">
                <a:latin typeface="Times New Roman" pitchFamily="18" charset="0"/>
              </a:rPr>
              <a:t>(</a:t>
            </a:r>
            <a:r>
              <a:rPr lang="ja-JP" altLang="en-US" sz="2400">
                <a:latin typeface="Times New Roman" pitchFamily="18" charset="0"/>
              </a:rPr>
              <a:t>注文</a:t>
            </a:r>
            <a:r>
              <a:rPr lang="en-US" altLang="ja-JP" sz="2400">
                <a:latin typeface="Times New Roman" pitchFamily="18" charset="0"/>
              </a:rPr>
              <a:t>)</a:t>
            </a:r>
          </a:p>
        </p:txBody>
      </p:sp>
      <p:sp>
        <p:nvSpPr>
          <p:cNvPr id="30742" name="AutoShape 22"/>
          <p:cNvSpPr>
            <a:spLocks noChangeArrowheads="1"/>
          </p:cNvSpPr>
          <p:nvPr/>
        </p:nvSpPr>
        <p:spPr bwMode="auto">
          <a:xfrm>
            <a:off x="2627313" y="6021388"/>
            <a:ext cx="3959225" cy="779462"/>
          </a:xfrm>
          <a:prstGeom prst="upArrow">
            <a:avLst>
              <a:gd name="adj1" fmla="val 50000"/>
              <a:gd name="adj2" fmla="val 25000"/>
            </a:avLst>
          </a:prstGeom>
          <a:solidFill>
            <a:schemeClr val="bg1"/>
          </a:solidFill>
          <a:ln w="9525">
            <a:solidFill>
              <a:schemeClr val="tx1"/>
            </a:solidFill>
            <a:miter lim="800000"/>
            <a:headEnd/>
            <a:tailEnd/>
          </a:ln>
          <a:effectLst/>
        </p:spPr>
        <p:txBody>
          <a:bodyPr wrap="none" anchor="ctr"/>
          <a:lstStyle/>
          <a:p>
            <a:pPr algn="ctr"/>
            <a:r>
              <a:rPr lang="ja-JP" altLang="en-US" sz="2400" b="1"/>
              <a:t>インターネット</a:t>
            </a:r>
          </a:p>
          <a:p>
            <a:pPr algn="ctr"/>
            <a:r>
              <a:rPr lang="ja-JP" altLang="en-US" sz="2400" b="1"/>
              <a:t>「個」の確立</a:t>
            </a:r>
          </a:p>
        </p:txBody>
      </p:sp>
      <p:sp>
        <p:nvSpPr>
          <p:cNvPr id="30743" name="Oval 23"/>
          <p:cNvSpPr>
            <a:spLocks noChangeArrowheads="1"/>
          </p:cNvSpPr>
          <p:nvPr/>
        </p:nvSpPr>
        <p:spPr bwMode="auto">
          <a:xfrm>
            <a:off x="4787900" y="1557338"/>
            <a:ext cx="1585913" cy="1377950"/>
          </a:xfrm>
          <a:prstGeom prst="ellipse">
            <a:avLst/>
          </a:prstGeom>
          <a:noFill/>
          <a:ln w="12700">
            <a:solidFill>
              <a:schemeClr val="tx1"/>
            </a:solidFill>
            <a:round/>
            <a:headEnd/>
            <a:tailEnd/>
          </a:ln>
          <a:effectLst/>
        </p:spPr>
        <p:txBody>
          <a:bodyPr wrap="none" anchor="ctr"/>
          <a:lstStyle/>
          <a:p>
            <a:pPr algn="ctr"/>
            <a:r>
              <a:rPr lang="ja-JP" altLang="en-US" sz="2400">
                <a:latin typeface="Times New Roman" pitchFamily="18" charset="0"/>
              </a:rPr>
              <a:t>企画</a:t>
            </a:r>
          </a:p>
          <a:p>
            <a:pPr algn="ctr"/>
            <a:r>
              <a:rPr lang="ja-JP" altLang="en-US" sz="2400">
                <a:latin typeface="Times New Roman" pitchFamily="18" charset="0"/>
              </a:rPr>
              <a:t>旅行</a:t>
            </a:r>
          </a:p>
          <a:p>
            <a:pPr algn="ctr"/>
            <a:r>
              <a:rPr lang="ja-JP" altLang="en-US" sz="2400">
                <a:latin typeface="Times New Roman" pitchFamily="18" charset="0"/>
              </a:rPr>
              <a:t>（募集）</a:t>
            </a:r>
          </a:p>
        </p:txBody>
      </p:sp>
      <p:sp>
        <p:nvSpPr>
          <p:cNvPr id="30744" name="Oval 24"/>
          <p:cNvSpPr>
            <a:spLocks noChangeArrowheads="1"/>
          </p:cNvSpPr>
          <p:nvPr/>
        </p:nvSpPr>
        <p:spPr bwMode="auto">
          <a:xfrm>
            <a:off x="5364163" y="4173538"/>
            <a:ext cx="1009650" cy="984250"/>
          </a:xfrm>
          <a:prstGeom prst="ellipse">
            <a:avLst/>
          </a:prstGeom>
          <a:solidFill>
            <a:schemeClr val="bg1"/>
          </a:solidFill>
          <a:ln w="9525">
            <a:solidFill>
              <a:schemeClr val="tx1"/>
            </a:solidFill>
            <a:round/>
            <a:headEnd/>
            <a:tailEnd/>
          </a:ln>
          <a:effectLst/>
        </p:spPr>
        <p:txBody>
          <a:bodyPr wrap="none" anchor="ctr"/>
          <a:lstStyle/>
          <a:p>
            <a:pPr algn="ctr"/>
            <a:r>
              <a:rPr lang="en-US" altLang="ja-JP" sz="2400">
                <a:latin typeface="Times New Roman" pitchFamily="18" charset="0"/>
              </a:rPr>
              <a:t>CRM</a:t>
            </a:r>
          </a:p>
          <a:p>
            <a:pPr algn="ctr"/>
            <a:r>
              <a:rPr lang="ja-JP" altLang="en-US" sz="1600">
                <a:latin typeface="Times New Roman" pitchFamily="18" charset="0"/>
              </a:rPr>
              <a:t>囲い込み</a:t>
            </a:r>
          </a:p>
        </p:txBody>
      </p:sp>
    </p:spTree>
    <p:extLst>
      <p:ext uri="{BB962C8B-B14F-4D97-AF65-F5344CB8AC3E}">
        <p14:creationId xmlns:p14="http://schemas.microsoft.com/office/powerpoint/2010/main" val="42153184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p>
            <a:r>
              <a:rPr kumimoji="1" lang="ja-JP" altLang="en-US" dirty="0" smtClean="0"/>
              <a:t>ＧＩＬＴ</a:t>
            </a:r>
            <a:endParaRPr kumimoji="1" lang="ja-JP" altLang="en-US" dirty="0"/>
          </a:p>
        </p:txBody>
      </p:sp>
      <p:pic>
        <p:nvPicPr>
          <p:cNvPr id="4" name="図 3"/>
          <p:cNvPicPr>
            <a:picLocks noChangeAspect="1"/>
          </p:cNvPicPr>
          <p:nvPr/>
        </p:nvPicPr>
        <p:blipFill rotWithShape="1">
          <a:blip r:embed="rId2"/>
          <a:srcRect l="14815" t="10974" r="23457" b="5625"/>
          <a:stretch/>
        </p:blipFill>
        <p:spPr>
          <a:xfrm>
            <a:off x="664619" y="1179470"/>
            <a:ext cx="7507781" cy="5705914"/>
          </a:xfrm>
          <a:prstGeom prst="rect">
            <a:avLst/>
          </a:prstGeom>
        </p:spPr>
      </p:pic>
    </p:spTree>
    <p:extLst>
      <p:ext uri="{BB962C8B-B14F-4D97-AF65-F5344CB8AC3E}">
        <p14:creationId xmlns:p14="http://schemas.microsoft.com/office/powerpoint/2010/main" val="150344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38872" t="36585" r="28518" b="36585"/>
          <a:stretch/>
        </p:blipFill>
        <p:spPr>
          <a:xfrm>
            <a:off x="107504" y="1196752"/>
            <a:ext cx="8873700" cy="4824536"/>
          </a:xfrm>
          <a:prstGeom prst="rect">
            <a:avLst/>
          </a:prstGeom>
        </p:spPr>
      </p:pic>
    </p:spTree>
    <p:extLst>
      <p:ext uri="{BB962C8B-B14F-4D97-AF65-F5344CB8AC3E}">
        <p14:creationId xmlns:p14="http://schemas.microsoft.com/office/powerpoint/2010/main" val="4111212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New </a:t>
            </a:r>
            <a:r>
              <a:rPr lang="en-US" altLang="ja-JP" dirty="0"/>
              <a:t>York’s unlimited passes</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t>Admittedly, New York’s unlimited passes are good for rides taken any time, any day, and throughout the five boroughs. They also cover the public bus system. Many people who buy unlimited subway cards probably use them for more than 40 rides a month, especially including weekends. Even so, if you live in Manhattan below 125th Street, and work in that region as well, Uber’s commute card is a really great deal.</a:t>
            </a:r>
            <a:br>
              <a:rPr lang="en-US" altLang="ja-JP" dirty="0"/>
            </a:br>
            <a:endParaRPr kumimoji="1" lang="ja-JP" altLang="en-US" dirty="0"/>
          </a:p>
        </p:txBody>
      </p:sp>
    </p:spTree>
    <p:extLst>
      <p:ext uri="{BB962C8B-B14F-4D97-AF65-F5344CB8AC3E}">
        <p14:creationId xmlns:p14="http://schemas.microsoft.com/office/powerpoint/2010/main" val="48831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10000"/>
          </a:bodyPr>
          <a:lstStyle/>
          <a:p>
            <a:r>
              <a:rPr lang="en-US" altLang="ja-JP" dirty="0"/>
              <a:t>The company is looking at the unlimited passes as an extension of an existing promotion it was running in Manhattan below 125th Street, which priced </a:t>
            </a:r>
            <a:r>
              <a:rPr lang="en-US" altLang="ja-JP" dirty="0" err="1"/>
              <a:t>UberPool</a:t>
            </a:r>
            <a:r>
              <a:rPr lang="en-US" altLang="ja-JP" dirty="0"/>
              <a:t> rides during commuting hours at a flat $5. “We are hoping to make commuting in the hot summer just a little bit easier by expanding our $5 </a:t>
            </a:r>
            <a:r>
              <a:rPr lang="en-US" altLang="ja-JP" dirty="0" err="1"/>
              <a:t>UberPool</a:t>
            </a:r>
            <a:r>
              <a:rPr lang="en-US" altLang="ja-JP" dirty="0"/>
              <a:t> flat-rate option to include unlimited </a:t>
            </a:r>
            <a:r>
              <a:rPr lang="en-US" altLang="ja-JP" dirty="0" err="1"/>
              <a:t>UberPool</a:t>
            </a:r>
            <a:r>
              <a:rPr lang="en-US" altLang="ja-JP" dirty="0"/>
              <a:t> rides in Manhattan,” Josh </a:t>
            </a:r>
            <a:r>
              <a:rPr lang="en-US" altLang="ja-JP" dirty="0" err="1"/>
              <a:t>Mohrer</a:t>
            </a:r>
            <a:r>
              <a:rPr lang="en-US" altLang="ja-JP" dirty="0"/>
              <a:t>, Uber’s general manager for New York City, says in a statement.</a:t>
            </a:r>
            <a:endParaRPr kumimoji="1" lang="ja-JP" altLang="en-US" dirty="0"/>
          </a:p>
        </p:txBody>
      </p:sp>
    </p:spTree>
    <p:extLst>
      <p:ext uri="{BB962C8B-B14F-4D97-AF65-F5344CB8AC3E}">
        <p14:creationId xmlns:p14="http://schemas.microsoft.com/office/powerpoint/2010/main" val="2032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20000"/>
          </a:bodyPr>
          <a:lstStyle/>
          <a:p>
            <a:r>
              <a:rPr lang="en-US" altLang="ja-JP" dirty="0"/>
              <a:t>Lyft, Uber’s chief rival in the US, has offered riders “exclusive” weekly deals for the last several months, often with discounts as high as 50%. </a:t>
            </a:r>
            <a:r>
              <a:rPr lang="en-US" altLang="ja-JP" dirty="0" err="1"/>
              <a:t>Gett</a:t>
            </a:r>
            <a:r>
              <a:rPr lang="en-US" altLang="ja-JP" dirty="0"/>
              <a:t>, a black car company that operates mainly in Israel, Russia, and the UK, has plastered the city’s subways with ads that attempt to mock Uber’s surge pricing. (Sample slogan: “My mama don’t like surge, and she likes everything.”) Meanwhile, Juno, the new </a:t>
            </a:r>
            <a:r>
              <a:rPr lang="en-US" altLang="ja-JP" dirty="0">
                <a:hlinkClick r:id="rId2"/>
              </a:rPr>
              <a:t>“nice-guy” </a:t>
            </a:r>
            <a:r>
              <a:rPr lang="en-US" altLang="ja-JP" dirty="0" err="1">
                <a:hlinkClick r:id="rId2"/>
              </a:rPr>
              <a:t>competitor</a:t>
            </a:r>
            <a:r>
              <a:rPr lang="en-US" altLang="ja-JP" dirty="0" err="1"/>
              <a:t>to</a:t>
            </a:r>
            <a:r>
              <a:rPr lang="en-US" altLang="ja-JP" dirty="0"/>
              <a:t> Uber, is luring drivers by only taking commissions of 10% (Uber’s take ranges from 20-28%), and riders with savings of up to 35%.</a:t>
            </a:r>
            <a:endParaRPr kumimoji="1" lang="ja-JP" altLang="en-US" dirty="0"/>
          </a:p>
        </p:txBody>
      </p:sp>
    </p:spTree>
    <p:extLst>
      <p:ext uri="{BB962C8B-B14F-4D97-AF65-F5344CB8AC3E}">
        <p14:creationId xmlns:p14="http://schemas.microsoft.com/office/powerpoint/2010/main" val="26894235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1701</Words>
  <Application>Microsoft Office PowerPoint</Application>
  <PresentationFormat>画面に合わせる (4:3)</PresentationFormat>
  <Paragraphs>255</Paragraphs>
  <Slides>40</Slides>
  <Notes>23</Notes>
  <HiddenSlides>1</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46" baseType="lpstr">
      <vt:lpstr>ＭＳ Ｐゴシック</vt:lpstr>
      <vt:lpstr>Arial</vt:lpstr>
      <vt:lpstr>Calibri</vt:lpstr>
      <vt:lpstr>Times New Roman</vt:lpstr>
      <vt:lpstr>Office テーマ</vt:lpstr>
      <vt:lpstr>スライド</vt:lpstr>
      <vt:lpstr>第一二回　３ＰＨＬ</vt:lpstr>
      <vt:lpstr>Commuting with Uber in New York is cheaper than taking the subway this summer</vt:lpstr>
      <vt:lpstr>Commuting with Uber in New York is cheaper than taking the subway this summer</vt:lpstr>
      <vt:lpstr>PowerPoint プレゼンテーション</vt:lpstr>
      <vt:lpstr>ＧＩＬＴ</vt:lpstr>
      <vt:lpstr>PowerPoint プレゼンテーション</vt:lpstr>
      <vt:lpstr>New York’s unlimited passes</vt:lpstr>
      <vt:lpstr>PowerPoint プレゼンテーション</vt:lpstr>
      <vt:lpstr>PowerPoint プレゼンテーション</vt:lpstr>
      <vt:lpstr>PowerPoint プレゼンテーション</vt:lpstr>
      <vt:lpstr>PowerPoint プレゼンテーション</vt:lpstr>
      <vt:lpstr>UberPoolの乗り放題運賃</vt:lpstr>
      <vt:lpstr>PowerPoint プレゼンテーション</vt:lpstr>
      <vt:lpstr>配車アプリと人流のサードパーティ</vt:lpstr>
      <vt:lpstr>英国と日本の公共交通の考え方</vt:lpstr>
      <vt:lpstr>PowerPoint プレゼンテーション</vt:lpstr>
      <vt:lpstr>PowerPoint プレゼンテーション</vt:lpstr>
      <vt:lpstr> ＮＹＣのyellow-cab 配車状況</vt:lpstr>
      <vt:lpstr>PowerPoint プレゼンテーション</vt:lpstr>
      <vt:lpstr>PowerPoint プレゼンテーション</vt:lpstr>
      <vt:lpstr>PowerPoint プレゼンテーション</vt:lpstr>
      <vt:lpstr>無料送迎タクシー</vt:lpstr>
      <vt:lpstr>Googleが新たな広告戦略 実店舗への無料送迎タクシーの特許取得</vt:lpstr>
      <vt:lpstr>外国人旅行者と配車アプリ</vt:lpstr>
      <vt:lpstr>バスの配車アプリ</vt:lpstr>
      <vt:lpstr>旅主概念の提唱</vt:lpstr>
      <vt:lpstr>人流の場合の旅主</vt:lpstr>
      <vt:lpstr>PowerPoint プレゼンテーション</vt:lpstr>
      <vt:lpstr>わが国旅行業制度の沿革的分析 </vt:lpstr>
      <vt:lpstr>定食料金は自由に決められる不思議</vt:lpstr>
      <vt:lpstr>PowerPoint プレゼンテーション</vt:lpstr>
      <vt:lpstr>通常のパッケージ・ツアー</vt:lpstr>
      <vt:lpstr>マルチ・パッケージ・ツアー</vt:lpstr>
      <vt:lpstr>夢の３ＰＨＬ商品（人生保障旅行）</vt:lpstr>
      <vt:lpstr>３ＰＨＬの実現と旅行業法</vt:lpstr>
      <vt:lpstr>高齢者用タクシー乗り放題プラン（JERONタクシー）</vt:lpstr>
      <vt:lpstr>PowerPoint プレゼンテーション</vt:lpstr>
      <vt:lpstr>「乗り放題」制度の導入の提案</vt:lpstr>
      <vt:lpstr>PowerPoint プレゼンテーション</vt:lpstr>
      <vt:lpstr>PowerPoint プレゼンテーション</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観光交通論⑬</dc:title>
  <dc:creator>owner</dc:creator>
  <cp:lastModifiedBy>寺前秀一</cp:lastModifiedBy>
  <cp:revision>25</cp:revision>
  <dcterms:created xsi:type="dcterms:W3CDTF">2015-07-08T07:17:56Z</dcterms:created>
  <dcterms:modified xsi:type="dcterms:W3CDTF">2016-07-30T02:24:36Z</dcterms:modified>
</cp:coreProperties>
</file>